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10287000" cx="18288000"/>
  <p:notesSz cx="6858000" cy="9144000"/>
  <p:embeddedFontLst>
    <p:embeddedFont>
      <p:font typeface="Anton"/>
      <p:regular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F397293-EE26-4508-877E-48E4CB0C2DD0}">
  <a:tblStyle styleId="{AF397293-EE26-4508-877E-48E4CB0C2DD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Anton-regular.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jpg>
</file>

<file path=ppt/media/image15.jpg>
</file>

<file path=ppt/media/image16.jpg>
</file>

<file path=ppt/media/image17.png>
</file>

<file path=ppt/media/image18.png>
</file>

<file path=ppt/media/image19.png>
</file>

<file path=ppt/media/image20.png>
</file>

<file path=ppt/media/image21.jpg>
</file>

<file path=ppt/media/image22.jpg>
</file>

<file path=ppt/media/image23.jpg>
</file>

<file path=ppt/media/image24.jpg>
</file>

<file path=ppt/media/image25.png>
</file>

<file path=ppt/media/image26.jpg>
</file>

<file path=ppt/media/image27.jpg>
</file>

<file path=ppt/media/image28.png>
</file>

<file path=ppt/media/image29.jpg>
</file>

<file path=ppt/media/image3.jpg>
</file>

<file path=ppt/media/image30.jpg>
</file>

<file path=ppt/media/image31.png>
</file>

<file path=ppt/media/image32.png>
</file>

<file path=ppt/media/image33.jpg>
</file>

<file path=ppt/media/image34.png>
</file>

<file path=ppt/media/image36.jpg>
</file>

<file path=ppt/media/image37.png>
</file>

<file path=ppt/media/image38.jpg>
</file>

<file path=ppt/media/image39.png>
</file>

<file path=ppt/media/image4.png>
</file>

<file path=ppt/media/image40.jpg>
</file>

<file path=ppt/media/image41.png>
</file>

<file path=ppt/media/image42.png>
</file>

<file path=ppt/media/image43.png>
</file>

<file path=ppt/media/image44.jp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332cd16f85d_3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g332cd16f85d_3_1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32cd16f85d_7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g332cd16f85d_7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332cd16f85d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g332cd16f85d_3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32cd16f85d_3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g332cd16f85d_3_9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32cd16f85d_1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g332cd16f85d_11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32cd16f85d_1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g332cd16f85d_1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332cd16f85d_3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g332cd16f85d_3_1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32cd16f85d_3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g332cd16f85d_3_1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332cd16f85d_3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g332cd16f85d_3_1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332cd16f85d_3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g332cd16f85d_3_2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332cd16f85d_3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g332cd16f85d_3_2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332cd16f85d_3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g332cd16f85d_3_1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332cd16f85d_3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g332cd16f85d_3_2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32cd16f85d_7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g332cd16f85d_7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332cd16f85d_7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g332cd16f85d_7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32cd16f85d_3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g332cd16f85d_3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32cd16f85d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g332cd16f85d_3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9.png"/><Relationship Id="rId5" Type="http://schemas.openxmlformats.org/officeDocument/2006/relationships/image" Target="../media/image2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5.jpg"/><Relationship Id="rId4" Type="http://schemas.openxmlformats.org/officeDocument/2006/relationships/image" Target="../media/image14.jpg"/><Relationship Id="rId5" Type="http://schemas.openxmlformats.org/officeDocument/2006/relationships/image" Target="../media/image30.jpg"/><Relationship Id="rId6" Type="http://schemas.openxmlformats.org/officeDocument/2006/relationships/image" Target="../media/image16.jpg"/><Relationship Id="rId7" Type="http://schemas.openxmlformats.org/officeDocument/2006/relationships/image" Target="../media/image21.jpg"/><Relationship Id="rId8" Type="http://schemas.openxmlformats.org/officeDocument/2006/relationships/image" Target="../media/image2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8.jpg"/><Relationship Id="rId4" Type="http://schemas.openxmlformats.org/officeDocument/2006/relationships/image" Target="../media/image36.jpg"/><Relationship Id="rId5" Type="http://schemas.openxmlformats.org/officeDocument/2006/relationships/image" Target="../media/image22.jpg"/><Relationship Id="rId6" Type="http://schemas.openxmlformats.org/officeDocument/2006/relationships/image" Target="../media/image44.jpg"/><Relationship Id="rId7" Type="http://schemas.openxmlformats.org/officeDocument/2006/relationships/image" Target="../media/image27.jpg"/><Relationship Id="rId8" Type="http://schemas.openxmlformats.org/officeDocument/2006/relationships/image" Target="../media/image2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4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7.png"/><Relationship Id="rId4" Type="http://schemas.openxmlformats.org/officeDocument/2006/relationships/image" Target="../media/image17.png"/><Relationship Id="rId10" Type="http://schemas.openxmlformats.org/officeDocument/2006/relationships/image" Target="../media/image28.png"/><Relationship Id="rId9" Type="http://schemas.openxmlformats.org/officeDocument/2006/relationships/image" Target="../media/image34.png"/><Relationship Id="rId5" Type="http://schemas.openxmlformats.org/officeDocument/2006/relationships/image" Target="../media/image41.png"/><Relationship Id="rId6" Type="http://schemas.openxmlformats.org/officeDocument/2006/relationships/image" Target="../media/image37.png"/><Relationship Id="rId7" Type="http://schemas.openxmlformats.org/officeDocument/2006/relationships/image" Target="../media/image39.png"/><Relationship Id="rId8" Type="http://schemas.openxmlformats.org/officeDocument/2006/relationships/image" Target="../media/image3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4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5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jpg"/><Relationship Id="rId4" Type="http://schemas.openxmlformats.org/officeDocument/2006/relationships/image" Target="../media/image11.png"/><Relationship Id="rId5"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4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5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5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4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40.jp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3.jp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image" Target="../media/image25.png"/><Relationship Id="rId5" Type="http://schemas.openxmlformats.org/officeDocument/2006/relationships/image" Target="../media/image9.png"/><Relationship Id="rId6" Type="http://schemas.openxmlformats.org/officeDocument/2006/relationships/image" Target="../media/image23.jpg"/><Relationship Id="rId7" Type="http://schemas.openxmlformats.org/officeDocument/2006/relationships/hyperlink" Target="https://business.yelp.com/data/resources/open-datase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3.jp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jp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2.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83" name="Shape 83"/>
        <p:cNvGrpSpPr/>
        <p:nvPr/>
      </p:nvGrpSpPr>
      <p:grpSpPr>
        <a:xfrm>
          <a:off x="0" y="0"/>
          <a:ext cx="0" cy="0"/>
          <a:chOff x="0" y="0"/>
          <a:chExt cx="0" cy="0"/>
        </a:xfrm>
      </p:grpSpPr>
      <p:grpSp>
        <p:nvGrpSpPr>
          <p:cNvPr id="84" name="Google Shape;84;p13"/>
          <p:cNvGrpSpPr/>
          <p:nvPr/>
        </p:nvGrpSpPr>
        <p:grpSpPr>
          <a:xfrm>
            <a:off x="1362129" y="7636654"/>
            <a:ext cx="12168958" cy="1368633"/>
            <a:chOff x="0" y="-28575"/>
            <a:chExt cx="3173469" cy="356917"/>
          </a:xfrm>
        </p:grpSpPr>
        <p:sp>
          <p:nvSpPr>
            <p:cNvPr id="85" name="Google Shape;85;p13"/>
            <p:cNvSpPr/>
            <p:nvPr/>
          </p:nvSpPr>
          <p:spPr>
            <a:xfrm>
              <a:off x="0" y="0"/>
              <a:ext cx="3173469" cy="328342"/>
            </a:xfrm>
            <a:custGeom>
              <a:rect b="b" l="l" r="r" t="t"/>
              <a:pathLst>
                <a:path extrusionOk="0" h="328342" w="3173469">
                  <a:moveTo>
                    <a:pt x="32446" y="0"/>
                  </a:moveTo>
                  <a:lnTo>
                    <a:pt x="3141023" y="0"/>
                  </a:lnTo>
                  <a:cubicBezTo>
                    <a:pt x="3149628" y="0"/>
                    <a:pt x="3157881" y="3418"/>
                    <a:pt x="3163966" y="9503"/>
                  </a:cubicBezTo>
                  <a:cubicBezTo>
                    <a:pt x="3170051" y="15588"/>
                    <a:pt x="3173469" y="23841"/>
                    <a:pt x="3173469" y="32446"/>
                  </a:cubicBezTo>
                  <a:lnTo>
                    <a:pt x="3173469" y="295896"/>
                  </a:lnTo>
                  <a:cubicBezTo>
                    <a:pt x="3173469" y="313816"/>
                    <a:pt x="3158943" y="328342"/>
                    <a:pt x="3141023" y="328342"/>
                  </a:cubicBezTo>
                  <a:lnTo>
                    <a:pt x="32446" y="328342"/>
                  </a:lnTo>
                  <a:cubicBezTo>
                    <a:pt x="23841" y="328342"/>
                    <a:pt x="15588" y="324924"/>
                    <a:pt x="9503" y="318839"/>
                  </a:cubicBezTo>
                  <a:cubicBezTo>
                    <a:pt x="3418" y="312754"/>
                    <a:pt x="0" y="304501"/>
                    <a:pt x="0" y="295896"/>
                  </a:cubicBezTo>
                  <a:lnTo>
                    <a:pt x="0" y="32446"/>
                  </a:lnTo>
                  <a:cubicBezTo>
                    <a:pt x="0" y="14527"/>
                    <a:pt x="14527" y="0"/>
                    <a:pt x="32446"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txBox="1"/>
            <p:nvPr/>
          </p:nvSpPr>
          <p:spPr>
            <a:xfrm>
              <a:off x="0" y="-28575"/>
              <a:ext cx="3173469" cy="356917"/>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87" name="Google Shape;87;p13"/>
          <p:cNvSpPr/>
          <p:nvPr/>
        </p:nvSpPr>
        <p:spPr>
          <a:xfrm flipH="1" rot="10800000">
            <a:off x="16010363" y="7493431"/>
            <a:ext cx="1248937" cy="1248937"/>
          </a:xfrm>
          <a:custGeom>
            <a:rect b="b" l="l" r="r" t="t"/>
            <a:pathLst>
              <a:path extrusionOk="0" h="1248937" w="1248937">
                <a:moveTo>
                  <a:pt x="0" y="1248938"/>
                </a:moveTo>
                <a:lnTo>
                  <a:pt x="1248937" y="1248938"/>
                </a:lnTo>
                <a:lnTo>
                  <a:pt x="1248937" y="0"/>
                </a:lnTo>
                <a:lnTo>
                  <a:pt x="0" y="0"/>
                </a:lnTo>
                <a:lnTo>
                  <a:pt x="0" y="1248938"/>
                </a:lnTo>
                <a:close/>
              </a:path>
            </a:pathLst>
          </a:custGeom>
          <a:blipFill rotWithShape="1">
            <a:blip r:embed="rId3">
              <a:alphaModFix/>
            </a:blip>
            <a:stretch>
              <a:fillRect b="0" l="0" r="0" t="0"/>
            </a:stretch>
          </a:blipFill>
          <a:ln>
            <a:noFill/>
          </a:ln>
        </p:spPr>
      </p:sp>
      <p:grpSp>
        <p:nvGrpSpPr>
          <p:cNvPr id="88" name="Google Shape;88;p13"/>
          <p:cNvGrpSpPr/>
          <p:nvPr/>
        </p:nvGrpSpPr>
        <p:grpSpPr>
          <a:xfrm>
            <a:off x="14657801" y="3821154"/>
            <a:ext cx="2225109" cy="2225109"/>
            <a:chOff x="0" y="0"/>
            <a:chExt cx="812800" cy="812800"/>
          </a:xfrm>
        </p:grpSpPr>
        <p:sp>
          <p:nvSpPr>
            <p:cNvPr id="89" name="Google Shape;89;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txBox="1"/>
            <p:nvPr/>
          </p:nvSpPr>
          <p:spPr>
            <a:xfrm>
              <a:off x="76200" y="47625"/>
              <a:ext cx="660400" cy="68897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91" name="Google Shape;91;p13"/>
          <p:cNvSpPr/>
          <p:nvPr/>
        </p:nvSpPr>
        <p:spPr>
          <a:xfrm>
            <a:off x="15825000" y="4933709"/>
            <a:ext cx="1619663" cy="608823"/>
          </a:xfrm>
          <a:custGeom>
            <a:rect b="b" l="l" r="r" t="t"/>
            <a:pathLst>
              <a:path extrusionOk="0" h="608823" w="1619663">
                <a:moveTo>
                  <a:pt x="0" y="0"/>
                </a:moveTo>
                <a:lnTo>
                  <a:pt x="1619663" y="0"/>
                </a:lnTo>
                <a:lnTo>
                  <a:pt x="1619663" y="608823"/>
                </a:lnTo>
                <a:lnTo>
                  <a:pt x="0" y="608823"/>
                </a:lnTo>
                <a:lnTo>
                  <a:pt x="0" y="0"/>
                </a:lnTo>
                <a:close/>
              </a:path>
            </a:pathLst>
          </a:custGeom>
          <a:blipFill rotWithShape="1">
            <a:blip r:embed="rId4">
              <a:alphaModFix/>
            </a:blip>
            <a:stretch>
              <a:fillRect b="0" l="-48084" r="0" t="0"/>
            </a:stretch>
          </a:blipFill>
          <a:ln>
            <a:noFill/>
          </a:ln>
        </p:spPr>
      </p:sp>
      <p:sp>
        <p:nvSpPr>
          <p:cNvPr id="92" name="Google Shape;92;p13"/>
          <p:cNvSpPr/>
          <p:nvPr/>
        </p:nvSpPr>
        <p:spPr>
          <a:xfrm>
            <a:off x="1362129" y="1878893"/>
            <a:ext cx="11807810" cy="4386551"/>
          </a:xfrm>
          <a:custGeom>
            <a:rect b="b" l="l" r="r" t="t"/>
            <a:pathLst>
              <a:path extrusionOk="0" h="679592" w="1829339">
                <a:moveTo>
                  <a:pt x="0" y="0"/>
                </a:moveTo>
                <a:lnTo>
                  <a:pt x="1829339" y="0"/>
                </a:lnTo>
                <a:lnTo>
                  <a:pt x="1829339" y="679592"/>
                </a:lnTo>
                <a:lnTo>
                  <a:pt x="0" y="679592"/>
                </a:lnTo>
                <a:close/>
              </a:path>
            </a:pathLst>
          </a:custGeom>
          <a:blipFill rotWithShape="1">
            <a:blip r:embed="rId5">
              <a:alphaModFix/>
            </a:blip>
            <a:stretch>
              <a:fillRect b="-39667" l="0" r="0" t="-39669"/>
            </a:stretch>
          </a:blipFill>
          <a:ln>
            <a:noFill/>
          </a:ln>
        </p:spPr>
      </p:sp>
      <p:sp>
        <p:nvSpPr>
          <p:cNvPr id="93" name="Google Shape;93;p13"/>
          <p:cNvSpPr txBox="1"/>
          <p:nvPr/>
        </p:nvSpPr>
        <p:spPr>
          <a:xfrm>
            <a:off x="1362125" y="5663875"/>
            <a:ext cx="14202000" cy="2230500"/>
          </a:xfrm>
          <a:prstGeom prst="rect">
            <a:avLst/>
          </a:prstGeom>
          <a:noFill/>
          <a:ln>
            <a:noFill/>
          </a:ln>
        </p:spPr>
        <p:txBody>
          <a:bodyPr anchorCtr="0" anchor="t" bIns="0" lIns="0" spcFirstLastPara="1" rIns="0" wrap="square" tIns="0">
            <a:spAutoFit/>
          </a:bodyPr>
          <a:lstStyle/>
          <a:p>
            <a:pPr indent="0" lvl="0" marL="0" marR="0" rtl="0" algn="l">
              <a:lnSpc>
                <a:spcPct val="111001"/>
              </a:lnSpc>
              <a:spcBef>
                <a:spcPts val="0"/>
              </a:spcBef>
              <a:spcAft>
                <a:spcPts val="0"/>
              </a:spcAft>
              <a:buNone/>
            </a:pPr>
            <a:r>
              <a:rPr lang="en-US" sz="14489">
                <a:solidFill>
                  <a:srgbClr val="FFFFFF"/>
                </a:solidFill>
                <a:latin typeface="Anton"/>
                <a:ea typeface="Anton"/>
                <a:cs typeface="Anton"/>
                <a:sym typeface="Anton"/>
              </a:rPr>
              <a:t>YELP DATA ANALYSIS</a:t>
            </a:r>
            <a:endParaRPr/>
          </a:p>
        </p:txBody>
      </p:sp>
      <p:sp>
        <p:nvSpPr>
          <p:cNvPr id="94" name="Google Shape;94;p13"/>
          <p:cNvSpPr txBox="1"/>
          <p:nvPr/>
        </p:nvSpPr>
        <p:spPr>
          <a:xfrm>
            <a:off x="3129284" y="8133325"/>
            <a:ext cx="8113500" cy="527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3428">
                <a:solidFill>
                  <a:srgbClr val="FFFFFF"/>
                </a:solidFill>
              </a:rPr>
              <a:t>CIS 509 : </a:t>
            </a:r>
            <a:r>
              <a:rPr lang="en-US" sz="3428">
                <a:solidFill>
                  <a:srgbClr val="FFFFFF"/>
                </a:solidFill>
              </a:rPr>
              <a:t>Analytical</a:t>
            </a:r>
            <a:r>
              <a:rPr lang="en-US" sz="3428">
                <a:solidFill>
                  <a:srgbClr val="FFFFFF"/>
                </a:solidFill>
              </a:rPr>
              <a:t> Unstructured data</a:t>
            </a:r>
            <a:endParaRPr/>
          </a:p>
        </p:txBody>
      </p:sp>
      <p:sp>
        <p:nvSpPr>
          <p:cNvPr id="95" name="Google Shape;95;p13"/>
          <p:cNvSpPr txBox="1"/>
          <p:nvPr/>
        </p:nvSpPr>
        <p:spPr>
          <a:xfrm>
            <a:off x="13810101" y="1171700"/>
            <a:ext cx="4228800" cy="407400"/>
          </a:xfrm>
          <a:prstGeom prst="rect">
            <a:avLst/>
          </a:prstGeom>
          <a:noFill/>
          <a:ln>
            <a:noFill/>
          </a:ln>
        </p:spPr>
        <p:txBody>
          <a:bodyPr anchorCtr="0" anchor="t" bIns="0" lIns="0" spcFirstLastPara="1" rIns="0" wrap="square" tIns="0">
            <a:spAutoFit/>
          </a:bodyPr>
          <a:lstStyle/>
          <a:p>
            <a:pPr indent="0" lvl="0" marL="0" marR="0" rtl="0" algn="just">
              <a:lnSpc>
                <a:spcPct val="100000"/>
              </a:lnSpc>
              <a:spcBef>
                <a:spcPts val="0"/>
              </a:spcBef>
              <a:spcAft>
                <a:spcPts val="0"/>
              </a:spcAft>
              <a:buNone/>
            </a:pPr>
            <a:r>
              <a:rPr b="0" i="0" lang="en-US" sz="2646" u="none" cap="none" strike="noStrike">
                <a:solidFill>
                  <a:srgbClr val="FFFFFF"/>
                </a:solidFill>
                <a:latin typeface="Arial"/>
                <a:ea typeface="Arial"/>
                <a:cs typeface="Arial"/>
                <a:sym typeface="Arial"/>
              </a:rPr>
              <a:t>Presented by:  </a:t>
            </a:r>
            <a:r>
              <a:rPr lang="en-US" sz="2646">
                <a:solidFill>
                  <a:srgbClr val="FFFFFF"/>
                </a:solidFill>
              </a:rPr>
              <a:t>Team 011</a:t>
            </a:r>
            <a:endParaRPr/>
          </a:p>
        </p:txBody>
      </p:sp>
      <p:sp>
        <p:nvSpPr>
          <p:cNvPr id="96" name="Google Shape;96;p13"/>
          <p:cNvSpPr txBox="1"/>
          <p:nvPr/>
        </p:nvSpPr>
        <p:spPr>
          <a:xfrm>
            <a:off x="1362136" y="1165842"/>
            <a:ext cx="2295300" cy="4191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None/>
            </a:pPr>
            <a:r>
              <a:rPr lang="en-US" sz="2722">
                <a:solidFill>
                  <a:srgbClr val="FFFFFF"/>
                </a:solidFill>
              </a:rPr>
              <a:t>March 5</a:t>
            </a:r>
            <a:r>
              <a:rPr b="0" i="0" lang="en-US" sz="2722" u="none" cap="none" strike="noStrike">
                <a:solidFill>
                  <a:srgbClr val="FFFFFF"/>
                </a:solidFill>
                <a:latin typeface="Arial"/>
                <a:ea typeface="Arial"/>
                <a:cs typeface="Arial"/>
                <a:sym typeface="Arial"/>
              </a:rPr>
              <a:t>, 202</a:t>
            </a:r>
            <a:r>
              <a:rPr lang="en-US" sz="2722">
                <a:solidFill>
                  <a:srgbClr val="FFFFFF"/>
                </a:solidFill>
              </a:rPr>
              <a:t>5</a:t>
            </a:r>
            <a:endParaRPr/>
          </a:p>
        </p:txBody>
      </p:sp>
      <p:sp>
        <p:nvSpPr>
          <p:cNvPr id="97" name="Google Shape;97;p13"/>
          <p:cNvSpPr txBox="1"/>
          <p:nvPr/>
        </p:nvSpPr>
        <p:spPr>
          <a:xfrm>
            <a:off x="13810088" y="1847288"/>
            <a:ext cx="3484500" cy="28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lt1"/>
                </a:solidFill>
                <a:latin typeface="Calibri"/>
                <a:ea typeface="Calibri"/>
                <a:cs typeface="Calibri"/>
                <a:sym typeface="Calibri"/>
              </a:rPr>
              <a:t>Ayush Trivedi</a:t>
            </a:r>
            <a:endParaRPr sz="3200">
              <a:solidFill>
                <a:schemeClr val="lt1"/>
              </a:solidFill>
              <a:latin typeface="Calibri"/>
              <a:ea typeface="Calibri"/>
              <a:cs typeface="Calibri"/>
              <a:sym typeface="Calibri"/>
            </a:endParaRPr>
          </a:p>
          <a:p>
            <a:pPr indent="0" lvl="0" marL="0" rtl="0" algn="l">
              <a:spcBef>
                <a:spcPts val="0"/>
              </a:spcBef>
              <a:spcAft>
                <a:spcPts val="0"/>
              </a:spcAft>
              <a:buNone/>
            </a:pPr>
            <a:r>
              <a:rPr lang="en-US" sz="3200">
                <a:solidFill>
                  <a:schemeClr val="lt1"/>
                </a:solidFill>
                <a:latin typeface="Calibri"/>
                <a:ea typeface="Calibri"/>
                <a:cs typeface="Calibri"/>
                <a:sym typeface="Calibri"/>
              </a:rPr>
              <a:t>Dheeraj Pamnani Dominic Darrah Riya Agarwal</a:t>
            </a:r>
            <a:endParaRPr sz="3200">
              <a:solidFill>
                <a:schemeClr val="lt1"/>
              </a:solidFill>
              <a:latin typeface="Calibri"/>
              <a:ea typeface="Calibri"/>
              <a:cs typeface="Calibri"/>
              <a:sym typeface="Calibri"/>
            </a:endParaRPr>
          </a:p>
          <a:p>
            <a:pPr indent="0" lvl="0" marL="0" rtl="0" algn="l">
              <a:spcBef>
                <a:spcPts val="0"/>
              </a:spcBef>
              <a:spcAft>
                <a:spcPts val="0"/>
              </a:spcAft>
              <a:buNone/>
            </a:pPr>
            <a:r>
              <a:rPr lang="en-US" sz="3200">
                <a:solidFill>
                  <a:schemeClr val="lt1"/>
                </a:solidFill>
                <a:latin typeface="Calibri"/>
                <a:ea typeface="Calibri"/>
                <a:cs typeface="Calibri"/>
                <a:sym typeface="Calibri"/>
              </a:rPr>
              <a:t>Sravani Bolla</a:t>
            </a:r>
            <a:endParaRPr sz="3200">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261" name="Shape 261"/>
        <p:cNvGrpSpPr/>
        <p:nvPr/>
      </p:nvGrpSpPr>
      <p:grpSpPr>
        <a:xfrm>
          <a:off x="0" y="0"/>
          <a:ext cx="0" cy="0"/>
          <a:chOff x="0" y="0"/>
          <a:chExt cx="0" cy="0"/>
        </a:xfrm>
      </p:grpSpPr>
      <p:grpSp>
        <p:nvGrpSpPr>
          <p:cNvPr id="262" name="Google Shape;262;p22"/>
          <p:cNvGrpSpPr/>
          <p:nvPr/>
        </p:nvGrpSpPr>
        <p:grpSpPr>
          <a:xfrm>
            <a:off x="-1747509" y="7368946"/>
            <a:ext cx="6075397" cy="5836152"/>
            <a:chOff x="0" y="0"/>
            <a:chExt cx="1107255" cy="1063652"/>
          </a:xfrm>
        </p:grpSpPr>
        <p:sp>
          <p:nvSpPr>
            <p:cNvPr id="263" name="Google Shape;263;p22"/>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65" name="Google Shape;265;p22"/>
          <p:cNvGrpSpPr/>
          <p:nvPr/>
        </p:nvGrpSpPr>
        <p:grpSpPr>
          <a:xfrm>
            <a:off x="15014295" y="-1097762"/>
            <a:ext cx="3573444" cy="3432724"/>
            <a:chOff x="0" y="0"/>
            <a:chExt cx="1107255" cy="1063652"/>
          </a:xfrm>
        </p:grpSpPr>
        <p:sp>
          <p:nvSpPr>
            <p:cNvPr id="266" name="Google Shape;266;p22"/>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2"/>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68" name="Google Shape;268;p22"/>
          <p:cNvSpPr txBox="1"/>
          <p:nvPr/>
        </p:nvSpPr>
        <p:spPr>
          <a:xfrm>
            <a:off x="185350" y="156825"/>
            <a:ext cx="14829000" cy="1468200"/>
          </a:xfrm>
          <a:prstGeom prst="rect">
            <a:avLst/>
          </a:prstGeom>
          <a:noFill/>
          <a:ln>
            <a:noFill/>
          </a:ln>
        </p:spPr>
        <p:txBody>
          <a:bodyPr anchorCtr="0" anchor="t" bIns="0" lIns="0" spcFirstLastPara="1" rIns="0" wrap="square" tIns="0">
            <a:spAutoFit/>
          </a:bodyPr>
          <a:lstStyle/>
          <a:p>
            <a:pPr indent="0" lvl="0" marL="0" rtl="0" algn="l">
              <a:lnSpc>
                <a:spcPct val="110998"/>
              </a:lnSpc>
              <a:spcBef>
                <a:spcPts val="0"/>
              </a:spcBef>
              <a:spcAft>
                <a:spcPts val="0"/>
              </a:spcAft>
              <a:buNone/>
            </a:pPr>
            <a:r>
              <a:rPr lang="en-US" sz="9538">
                <a:solidFill>
                  <a:schemeClr val="lt1"/>
                </a:solidFill>
                <a:latin typeface="Anton"/>
                <a:ea typeface="Anton"/>
                <a:cs typeface="Anton"/>
                <a:sym typeface="Anton"/>
              </a:rPr>
              <a:t>Topic Modeling - Review</a:t>
            </a:r>
            <a:endParaRPr sz="9538">
              <a:solidFill>
                <a:srgbClr val="FFFFFF"/>
              </a:solidFill>
              <a:latin typeface="Anton"/>
              <a:ea typeface="Anton"/>
              <a:cs typeface="Anton"/>
              <a:sym typeface="Anton"/>
            </a:endParaRPr>
          </a:p>
        </p:txBody>
      </p:sp>
      <p:pic>
        <p:nvPicPr>
          <p:cNvPr id="269" name="Google Shape;269;p22"/>
          <p:cNvPicPr preferRelativeResize="0"/>
          <p:nvPr/>
        </p:nvPicPr>
        <p:blipFill>
          <a:blip r:embed="rId3">
            <a:alphaModFix/>
          </a:blip>
          <a:stretch>
            <a:fillRect/>
          </a:stretch>
        </p:blipFill>
        <p:spPr>
          <a:xfrm>
            <a:off x="9443192" y="1625026"/>
            <a:ext cx="8692406" cy="4709124"/>
          </a:xfrm>
          <a:prstGeom prst="rect">
            <a:avLst/>
          </a:prstGeom>
          <a:noFill/>
          <a:ln>
            <a:noFill/>
          </a:ln>
        </p:spPr>
      </p:pic>
      <p:pic>
        <p:nvPicPr>
          <p:cNvPr id="270" name="Google Shape;270;p22"/>
          <p:cNvPicPr preferRelativeResize="0"/>
          <p:nvPr/>
        </p:nvPicPr>
        <p:blipFill>
          <a:blip r:embed="rId4">
            <a:alphaModFix/>
          </a:blip>
          <a:stretch>
            <a:fillRect/>
          </a:stretch>
        </p:blipFill>
        <p:spPr>
          <a:xfrm>
            <a:off x="4480288" y="7278700"/>
            <a:ext cx="4528646" cy="2427538"/>
          </a:xfrm>
          <a:prstGeom prst="rect">
            <a:avLst/>
          </a:prstGeom>
          <a:noFill/>
          <a:ln>
            <a:noFill/>
          </a:ln>
        </p:spPr>
      </p:pic>
      <p:pic>
        <p:nvPicPr>
          <p:cNvPr id="271" name="Google Shape;271;p22"/>
          <p:cNvPicPr preferRelativeResize="0"/>
          <p:nvPr/>
        </p:nvPicPr>
        <p:blipFill>
          <a:blip r:embed="rId5">
            <a:alphaModFix/>
          </a:blip>
          <a:stretch>
            <a:fillRect/>
          </a:stretch>
        </p:blipFill>
        <p:spPr>
          <a:xfrm>
            <a:off x="9161334" y="7278700"/>
            <a:ext cx="4519451" cy="2427538"/>
          </a:xfrm>
          <a:prstGeom prst="rect">
            <a:avLst/>
          </a:prstGeom>
          <a:noFill/>
          <a:ln>
            <a:noFill/>
          </a:ln>
        </p:spPr>
      </p:pic>
      <p:pic>
        <p:nvPicPr>
          <p:cNvPr id="272" name="Google Shape;272;p22"/>
          <p:cNvPicPr preferRelativeResize="0"/>
          <p:nvPr/>
        </p:nvPicPr>
        <p:blipFill>
          <a:blip r:embed="rId6">
            <a:alphaModFix/>
          </a:blip>
          <a:stretch>
            <a:fillRect/>
          </a:stretch>
        </p:blipFill>
        <p:spPr>
          <a:xfrm>
            <a:off x="13833175" y="7278700"/>
            <a:ext cx="4302424" cy="2427551"/>
          </a:xfrm>
          <a:prstGeom prst="rect">
            <a:avLst/>
          </a:prstGeom>
          <a:noFill/>
          <a:ln>
            <a:noFill/>
          </a:ln>
        </p:spPr>
      </p:pic>
      <p:pic>
        <p:nvPicPr>
          <p:cNvPr id="273" name="Google Shape;273;p22"/>
          <p:cNvPicPr preferRelativeResize="0"/>
          <p:nvPr/>
        </p:nvPicPr>
        <p:blipFill>
          <a:blip r:embed="rId7">
            <a:alphaModFix/>
          </a:blip>
          <a:stretch>
            <a:fillRect/>
          </a:stretch>
        </p:blipFill>
        <p:spPr>
          <a:xfrm>
            <a:off x="152400" y="7278699"/>
            <a:ext cx="4175499" cy="2427551"/>
          </a:xfrm>
          <a:prstGeom prst="rect">
            <a:avLst/>
          </a:prstGeom>
          <a:noFill/>
          <a:ln>
            <a:noFill/>
          </a:ln>
        </p:spPr>
      </p:pic>
      <p:pic>
        <p:nvPicPr>
          <p:cNvPr id="274" name="Google Shape;274;p22"/>
          <p:cNvPicPr preferRelativeResize="0"/>
          <p:nvPr/>
        </p:nvPicPr>
        <p:blipFill>
          <a:blip r:embed="rId8">
            <a:alphaModFix/>
          </a:blip>
          <a:stretch>
            <a:fillRect/>
          </a:stretch>
        </p:blipFill>
        <p:spPr>
          <a:xfrm>
            <a:off x="84025" y="1625025"/>
            <a:ext cx="9077299" cy="4709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278" name="Shape 278"/>
        <p:cNvGrpSpPr/>
        <p:nvPr/>
      </p:nvGrpSpPr>
      <p:grpSpPr>
        <a:xfrm>
          <a:off x="0" y="0"/>
          <a:ext cx="0" cy="0"/>
          <a:chOff x="0" y="0"/>
          <a:chExt cx="0" cy="0"/>
        </a:xfrm>
      </p:grpSpPr>
      <p:grpSp>
        <p:nvGrpSpPr>
          <p:cNvPr id="279" name="Google Shape;279;p23"/>
          <p:cNvGrpSpPr/>
          <p:nvPr/>
        </p:nvGrpSpPr>
        <p:grpSpPr>
          <a:xfrm>
            <a:off x="-1747509" y="7368946"/>
            <a:ext cx="6075397" cy="5836152"/>
            <a:chOff x="0" y="0"/>
            <a:chExt cx="1107255" cy="1063652"/>
          </a:xfrm>
        </p:grpSpPr>
        <p:sp>
          <p:nvSpPr>
            <p:cNvPr id="280" name="Google Shape;280;p23"/>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2" name="Google Shape;282;p23"/>
          <p:cNvGrpSpPr/>
          <p:nvPr/>
        </p:nvGrpSpPr>
        <p:grpSpPr>
          <a:xfrm>
            <a:off x="15014295" y="-1097762"/>
            <a:ext cx="3573444" cy="3432724"/>
            <a:chOff x="0" y="0"/>
            <a:chExt cx="1107255" cy="1063652"/>
          </a:xfrm>
        </p:grpSpPr>
        <p:sp>
          <p:nvSpPr>
            <p:cNvPr id="283" name="Google Shape;283;p23"/>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3"/>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85" name="Google Shape;285;p23"/>
          <p:cNvSpPr txBox="1"/>
          <p:nvPr/>
        </p:nvSpPr>
        <p:spPr>
          <a:xfrm>
            <a:off x="1040150" y="156825"/>
            <a:ext cx="13077300" cy="14682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Topic Modeling - Tip</a:t>
            </a:r>
            <a:endParaRPr/>
          </a:p>
        </p:txBody>
      </p:sp>
      <p:pic>
        <p:nvPicPr>
          <p:cNvPr id="286" name="Google Shape;286;p23"/>
          <p:cNvPicPr preferRelativeResize="0"/>
          <p:nvPr/>
        </p:nvPicPr>
        <p:blipFill>
          <a:blip r:embed="rId3">
            <a:alphaModFix/>
          </a:blip>
          <a:stretch>
            <a:fillRect/>
          </a:stretch>
        </p:blipFill>
        <p:spPr>
          <a:xfrm>
            <a:off x="871149" y="1625025"/>
            <a:ext cx="10357375" cy="3712175"/>
          </a:xfrm>
          <a:prstGeom prst="rect">
            <a:avLst/>
          </a:prstGeom>
          <a:noFill/>
          <a:ln>
            <a:noFill/>
          </a:ln>
        </p:spPr>
      </p:pic>
      <p:pic>
        <p:nvPicPr>
          <p:cNvPr id="287" name="Google Shape;287;p23"/>
          <p:cNvPicPr preferRelativeResize="0"/>
          <p:nvPr/>
        </p:nvPicPr>
        <p:blipFill>
          <a:blip r:embed="rId4">
            <a:alphaModFix/>
          </a:blip>
          <a:stretch>
            <a:fillRect/>
          </a:stretch>
        </p:blipFill>
        <p:spPr>
          <a:xfrm>
            <a:off x="871150" y="5691850"/>
            <a:ext cx="5123500" cy="3712176"/>
          </a:xfrm>
          <a:prstGeom prst="rect">
            <a:avLst/>
          </a:prstGeom>
          <a:noFill/>
          <a:ln>
            <a:noFill/>
          </a:ln>
        </p:spPr>
      </p:pic>
      <p:pic>
        <p:nvPicPr>
          <p:cNvPr id="288" name="Google Shape;288;p23"/>
          <p:cNvPicPr preferRelativeResize="0"/>
          <p:nvPr/>
        </p:nvPicPr>
        <p:blipFill>
          <a:blip r:embed="rId5">
            <a:alphaModFix/>
          </a:blip>
          <a:stretch>
            <a:fillRect/>
          </a:stretch>
        </p:blipFill>
        <p:spPr>
          <a:xfrm>
            <a:off x="6112550" y="5691850"/>
            <a:ext cx="5123499" cy="3712175"/>
          </a:xfrm>
          <a:prstGeom prst="rect">
            <a:avLst/>
          </a:prstGeom>
          <a:noFill/>
          <a:ln>
            <a:noFill/>
          </a:ln>
        </p:spPr>
      </p:pic>
      <p:pic>
        <p:nvPicPr>
          <p:cNvPr id="289" name="Google Shape;289;p23"/>
          <p:cNvPicPr preferRelativeResize="0"/>
          <p:nvPr/>
        </p:nvPicPr>
        <p:blipFill>
          <a:blip r:embed="rId6">
            <a:alphaModFix/>
          </a:blip>
          <a:stretch>
            <a:fillRect/>
          </a:stretch>
        </p:blipFill>
        <p:spPr>
          <a:xfrm>
            <a:off x="11897325" y="6402025"/>
            <a:ext cx="5551712" cy="3002001"/>
          </a:xfrm>
          <a:prstGeom prst="rect">
            <a:avLst/>
          </a:prstGeom>
          <a:noFill/>
          <a:ln>
            <a:noFill/>
          </a:ln>
        </p:spPr>
      </p:pic>
      <p:pic>
        <p:nvPicPr>
          <p:cNvPr id="290" name="Google Shape;290;p23"/>
          <p:cNvPicPr preferRelativeResize="0"/>
          <p:nvPr/>
        </p:nvPicPr>
        <p:blipFill>
          <a:blip r:embed="rId7">
            <a:alphaModFix/>
          </a:blip>
          <a:stretch>
            <a:fillRect/>
          </a:stretch>
        </p:blipFill>
        <p:spPr>
          <a:xfrm>
            <a:off x="11897325" y="482300"/>
            <a:ext cx="5551726" cy="2667017"/>
          </a:xfrm>
          <a:prstGeom prst="rect">
            <a:avLst/>
          </a:prstGeom>
          <a:noFill/>
          <a:ln>
            <a:noFill/>
          </a:ln>
        </p:spPr>
      </p:pic>
      <p:pic>
        <p:nvPicPr>
          <p:cNvPr id="291" name="Google Shape;291;p23"/>
          <p:cNvPicPr preferRelativeResize="0"/>
          <p:nvPr/>
        </p:nvPicPr>
        <p:blipFill>
          <a:blip r:embed="rId8">
            <a:alphaModFix/>
          </a:blip>
          <a:stretch>
            <a:fillRect/>
          </a:stretch>
        </p:blipFill>
        <p:spPr>
          <a:xfrm>
            <a:off x="11897325" y="3365988"/>
            <a:ext cx="5551725" cy="2819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295" name="Shape 295"/>
        <p:cNvGrpSpPr/>
        <p:nvPr/>
      </p:nvGrpSpPr>
      <p:grpSpPr>
        <a:xfrm>
          <a:off x="0" y="0"/>
          <a:ext cx="0" cy="0"/>
          <a:chOff x="0" y="0"/>
          <a:chExt cx="0" cy="0"/>
        </a:xfrm>
      </p:grpSpPr>
      <p:grpSp>
        <p:nvGrpSpPr>
          <p:cNvPr id="296" name="Google Shape;296;p24"/>
          <p:cNvGrpSpPr/>
          <p:nvPr/>
        </p:nvGrpSpPr>
        <p:grpSpPr>
          <a:xfrm>
            <a:off x="-1747509" y="7368946"/>
            <a:ext cx="6075397" cy="5836152"/>
            <a:chOff x="0" y="0"/>
            <a:chExt cx="1107255" cy="1063652"/>
          </a:xfrm>
        </p:grpSpPr>
        <p:sp>
          <p:nvSpPr>
            <p:cNvPr id="297" name="Google Shape;297;p24"/>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99" name="Google Shape;299;p24"/>
          <p:cNvSpPr txBox="1"/>
          <p:nvPr/>
        </p:nvSpPr>
        <p:spPr>
          <a:xfrm>
            <a:off x="1522198" y="7525145"/>
            <a:ext cx="6576900" cy="492600"/>
          </a:xfrm>
          <a:prstGeom prst="rect">
            <a:avLst/>
          </a:prstGeom>
          <a:noFill/>
          <a:ln>
            <a:noFill/>
          </a:ln>
        </p:spPr>
        <p:txBody>
          <a:bodyPr anchorCtr="0" anchor="t" bIns="0" lIns="0" spcFirstLastPara="1" rIns="0" wrap="square" tIns="0">
            <a:spAutoFit/>
          </a:bodyPr>
          <a:lstStyle/>
          <a:p>
            <a:pPr indent="0" lvl="0" marL="0" marR="0" rtl="0" algn="l">
              <a:lnSpc>
                <a:spcPct val="110993"/>
              </a:lnSpc>
              <a:spcBef>
                <a:spcPts val="0"/>
              </a:spcBef>
              <a:spcAft>
                <a:spcPts val="0"/>
              </a:spcAft>
              <a:buNone/>
            </a:pPr>
            <a:r>
              <a:rPr lang="en-US" sz="3200">
                <a:solidFill>
                  <a:srgbClr val="FFFFFF"/>
                </a:solidFill>
                <a:latin typeface="Anton"/>
                <a:ea typeface="Anton"/>
                <a:cs typeface="Anton"/>
                <a:sym typeface="Anton"/>
              </a:rPr>
              <a:t>3.   Topic Modeling and </a:t>
            </a:r>
            <a:r>
              <a:rPr lang="en-US" sz="3200">
                <a:solidFill>
                  <a:srgbClr val="FFFFFF"/>
                </a:solidFill>
                <a:latin typeface="Anton"/>
                <a:ea typeface="Anton"/>
                <a:cs typeface="Anton"/>
                <a:sym typeface="Anton"/>
              </a:rPr>
              <a:t>Visualization</a:t>
            </a:r>
            <a:endParaRPr sz="3200"/>
          </a:p>
        </p:txBody>
      </p:sp>
      <p:sp>
        <p:nvSpPr>
          <p:cNvPr id="300" name="Google Shape;300;p24"/>
          <p:cNvSpPr/>
          <p:nvPr/>
        </p:nvSpPr>
        <p:spPr>
          <a:xfrm>
            <a:off x="1571725" y="8130251"/>
            <a:ext cx="15541200" cy="1678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800">
                <a:solidFill>
                  <a:schemeClr val="dk1"/>
                </a:solidFill>
              </a:rPr>
              <a:t>BERTopic for topic modeling on cleaned tip text in merged file with UMAP reducing dimensions of embedding, further reduced model to 30 topics, and assigned topic labels and probabilities.</a:t>
            </a:r>
            <a:endParaRPr sz="2800">
              <a:solidFill>
                <a:schemeClr val="dk1"/>
              </a:solidFill>
            </a:endParaRPr>
          </a:p>
          <a:p>
            <a:pPr indent="0" lvl="0" marL="0" rtl="0" algn="ctr">
              <a:spcBef>
                <a:spcPts val="0"/>
              </a:spcBef>
              <a:spcAft>
                <a:spcPts val="0"/>
              </a:spcAft>
              <a:buNone/>
            </a:pPr>
            <a:r>
              <a:rPr lang="en-US" sz="2800">
                <a:solidFill>
                  <a:schemeClr val="dk1"/>
                </a:solidFill>
              </a:rPr>
              <a:t>Visualised topics generated from tip text per class (sentiment, cuisine, state)</a:t>
            </a:r>
            <a:endParaRPr sz="2800">
              <a:solidFill>
                <a:schemeClr val="dk1"/>
              </a:solidFill>
            </a:endParaRPr>
          </a:p>
        </p:txBody>
      </p:sp>
      <p:grpSp>
        <p:nvGrpSpPr>
          <p:cNvPr id="301" name="Google Shape;301;p24"/>
          <p:cNvGrpSpPr/>
          <p:nvPr/>
        </p:nvGrpSpPr>
        <p:grpSpPr>
          <a:xfrm>
            <a:off x="10412150" y="224276"/>
            <a:ext cx="6833598" cy="2639001"/>
            <a:chOff x="0" y="-28575"/>
            <a:chExt cx="1348834" cy="700930"/>
          </a:xfrm>
        </p:grpSpPr>
        <p:sp>
          <p:nvSpPr>
            <p:cNvPr id="302" name="Google Shape;302;p24"/>
            <p:cNvSpPr/>
            <p:nvPr/>
          </p:nvSpPr>
          <p:spPr>
            <a:xfrm>
              <a:off x="0" y="0"/>
              <a:ext cx="1348834" cy="672355"/>
            </a:xfrm>
            <a:custGeom>
              <a:rect b="b" l="l" r="r" t="t"/>
              <a:pathLst>
                <a:path extrusionOk="0" h="672355" w="1348834">
                  <a:moveTo>
                    <a:pt x="102128" y="0"/>
                  </a:moveTo>
                  <a:lnTo>
                    <a:pt x="1246706" y="0"/>
                  </a:lnTo>
                  <a:cubicBezTo>
                    <a:pt x="1273792" y="0"/>
                    <a:pt x="1299769" y="10760"/>
                    <a:pt x="1318922" y="29912"/>
                  </a:cubicBezTo>
                  <a:cubicBezTo>
                    <a:pt x="1338074" y="49065"/>
                    <a:pt x="1348834" y="75042"/>
                    <a:pt x="1348834" y="102128"/>
                  </a:cubicBezTo>
                  <a:lnTo>
                    <a:pt x="1348834" y="570228"/>
                  </a:lnTo>
                  <a:cubicBezTo>
                    <a:pt x="1348834" y="597313"/>
                    <a:pt x="1338074" y="623290"/>
                    <a:pt x="1318922" y="642443"/>
                  </a:cubicBezTo>
                  <a:cubicBezTo>
                    <a:pt x="1299769" y="661595"/>
                    <a:pt x="1273792" y="672355"/>
                    <a:pt x="1246706" y="672355"/>
                  </a:cubicBezTo>
                  <a:lnTo>
                    <a:pt x="102128" y="672355"/>
                  </a:lnTo>
                  <a:cubicBezTo>
                    <a:pt x="75042" y="672355"/>
                    <a:pt x="49065" y="661595"/>
                    <a:pt x="29912" y="642443"/>
                  </a:cubicBezTo>
                  <a:cubicBezTo>
                    <a:pt x="10760" y="623290"/>
                    <a:pt x="0" y="597313"/>
                    <a:pt x="0" y="570228"/>
                  </a:cubicBezTo>
                  <a:lnTo>
                    <a:pt x="0" y="102128"/>
                  </a:lnTo>
                  <a:cubicBezTo>
                    <a:pt x="0" y="75042"/>
                    <a:pt x="10760" y="49065"/>
                    <a:pt x="29912" y="29912"/>
                  </a:cubicBezTo>
                  <a:cubicBezTo>
                    <a:pt x="49065" y="10760"/>
                    <a:pt x="75042" y="0"/>
                    <a:pt x="102128"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txBox="1"/>
            <p:nvPr/>
          </p:nvSpPr>
          <p:spPr>
            <a:xfrm>
              <a:off x="0" y="-28575"/>
              <a:ext cx="1348800" cy="700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04" name="Google Shape;304;p24"/>
          <p:cNvGrpSpPr/>
          <p:nvPr/>
        </p:nvGrpSpPr>
        <p:grpSpPr>
          <a:xfrm>
            <a:off x="15425770" y="-1946437"/>
            <a:ext cx="3573444" cy="3432724"/>
            <a:chOff x="0" y="0"/>
            <a:chExt cx="1107255" cy="1063652"/>
          </a:xfrm>
        </p:grpSpPr>
        <p:sp>
          <p:nvSpPr>
            <p:cNvPr id="305" name="Google Shape;305;p24"/>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4"/>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07" name="Google Shape;307;p24"/>
          <p:cNvSpPr txBox="1"/>
          <p:nvPr/>
        </p:nvSpPr>
        <p:spPr>
          <a:xfrm>
            <a:off x="1076825" y="696350"/>
            <a:ext cx="8892600" cy="14682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NLP METHODOLOGY</a:t>
            </a:r>
            <a:endParaRPr/>
          </a:p>
        </p:txBody>
      </p:sp>
      <p:sp>
        <p:nvSpPr>
          <p:cNvPr id="308" name="Google Shape;308;p24"/>
          <p:cNvSpPr txBox="1"/>
          <p:nvPr/>
        </p:nvSpPr>
        <p:spPr>
          <a:xfrm>
            <a:off x="10690499" y="122225"/>
            <a:ext cx="6075300" cy="2339700"/>
          </a:xfrm>
          <a:prstGeom prst="rect">
            <a:avLst/>
          </a:prstGeom>
          <a:noFill/>
          <a:ln>
            <a:noFill/>
          </a:ln>
        </p:spPr>
        <p:txBody>
          <a:bodyPr anchorCtr="0" anchor="t" bIns="0" lIns="0" spcFirstLastPara="1" rIns="0" wrap="square" tIns="0">
            <a:spAutoFit/>
          </a:bodyPr>
          <a:lstStyle/>
          <a:p>
            <a:pPr indent="0" lvl="0" marL="0" marR="0" rtl="0" algn="ctr">
              <a:lnSpc>
                <a:spcPct val="110993"/>
              </a:lnSpc>
              <a:spcBef>
                <a:spcPts val="0"/>
              </a:spcBef>
              <a:spcAft>
                <a:spcPts val="0"/>
              </a:spcAft>
              <a:buNone/>
            </a:pPr>
            <a:r>
              <a:t/>
            </a:r>
            <a:endParaRPr sz="4721">
              <a:solidFill>
                <a:schemeClr val="lt1"/>
              </a:solidFill>
              <a:latin typeface="Anton"/>
              <a:ea typeface="Anton"/>
              <a:cs typeface="Anton"/>
              <a:sym typeface="Anton"/>
            </a:endParaRPr>
          </a:p>
          <a:p>
            <a:pPr indent="0" lvl="0" marL="0" marR="0" rtl="0" algn="ctr">
              <a:lnSpc>
                <a:spcPct val="110993"/>
              </a:lnSpc>
              <a:spcBef>
                <a:spcPts val="0"/>
              </a:spcBef>
              <a:spcAft>
                <a:spcPts val="0"/>
              </a:spcAft>
              <a:buNone/>
            </a:pPr>
            <a:r>
              <a:rPr lang="en-US" sz="4721">
                <a:solidFill>
                  <a:srgbClr val="FFFFFF"/>
                </a:solidFill>
                <a:latin typeface="Anton"/>
                <a:ea typeface="Anton"/>
                <a:cs typeface="Anton"/>
                <a:sym typeface="Anton"/>
              </a:rPr>
              <a:t>BERT </a:t>
            </a:r>
            <a:r>
              <a:rPr lang="en-US" sz="4721">
                <a:solidFill>
                  <a:srgbClr val="FFFFFF"/>
                </a:solidFill>
                <a:latin typeface="Anton"/>
                <a:ea typeface="Anton"/>
                <a:cs typeface="Anton"/>
                <a:sym typeface="Anton"/>
              </a:rPr>
              <a:t>Topic Modelling with UMAP</a:t>
            </a:r>
            <a:endParaRPr/>
          </a:p>
        </p:txBody>
      </p:sp>
      <p:sp>
        <p:nvSpPr>
          <p:cNvPr id="309" name="Google Shape;309;p24"/>
          <p:cNvSpPr txBox="1"/>
          <p:nvPr/>
        </p:nvSpPr>
        <p:spPr>
          <a:xfrm>
            <a:off x="1571718" y="2745503"/>
            <a:ext cx="6576900" cy="492600"/>
          </a:xfrm>
          <a:prstGeom prst="rect">
            <a:avLst/>
          </a:prstGeom>
          <a:noFill/>
          <a:ln>
            <a:noFill/>
          </a:ln>
        </p:spPr>
        <p:txBody>
          <a:bodyPr anchorCtr="0" anchor="t" bIns="0" lIns="0" spcFirstLastPara="1" rIns="0" wrap="square" tIns="0">
            <a:spAutoFit/>
          </a:bodyPr>
          <a:lstStyle/>
          <a:p>
            <a:pPr indent="-431800" lvl="0" marL="457200" marR="0" rtl="0" algn="l">
              <a:lnSpc>
                <a:spcPct val="110993"/>
              </a:lnSpc>
              <a:spcBef>
                <a:spcPts val="0"/>
              </a:spcBef>
              <a:spcAft>
                <a:spcPts val="0"/>
              </a:spcAft>
              <a:buClr>
                <a:srgbClr val="FFFFFF"/>
              </a:buClr>
              <a:buSzPts val="3200"/>
              <a:buFont typeface="Anton"/>
              <a:buAutoNum type="arabicPeriod"/>
            </a:pPr>
            <a:r>
              <a:rPr lang="en-US" sz="3200">
                <a:solidFill>
                  <a:srgbClr val="FFFFFF"/>
                </a:solidFill>
                <a:latin typeface="Anton"/>
                <a:ea typeface="Anton"/>
                <a:cs typeface="Anton"/>
                <a:sym typeface="Anton"/>
              </a:rPr>
              <a:t>Data Preprocessing and Merging</a:t>
            </a:r>
            <a:endParaRPr sz="3200"/>
          </a:p>
        </p:txBody>
      </p:sp>
      <p:sp>
        <p:nvSpPr>
          <p:cNvPr id="310" name="Google Shape;310;p24"/>
          <p:cNvSpPr/>
          <p:nvPr/>
        </p:nvSpPr>
        <p:spPr>
          <a:xfrm>
            <a:off x="1522200" y="3238103"/>
            <a:ext cx="15243600" cy="1468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800">
                <a:solidFill>
                  <a:schemeClr val="dk1"/>
                </a:solidFill>
              </a:rPr>
              <a:t>Merged review ratings (sentiment based on stars) with tip and business files, cleaned the text in tip file(using NLTK stop words, standardization, removing </a:t>
            </a:r>
            <a:r>
              <a:rPr lang="en-US" sz="2800">
                <a:solidFill>
                  <a:schemeClr val="dk1"/>
                </a:solidFill>
              </a:rPr>
              <a:t>alphanumeric characters</a:t>
            </a:r>
            <a:r>
              <a:rPr lang="en-US" sz="2800">
                <a:solidFill>
                  <a:schemeClr val="dk1"/>
                </a:solidFill>
              </a:rPr>
              <a:t>), and filtered data by states, cuisines, and sentiment.</a:t>
            </a:r>
            <a:endParaRPr sz="2800"/>
          </a:p>
        </p:txBody>
      </p:sp>
      <p:sp>
        <p:nvSpPr>
          <p:cNvPr id="311" name="Google Shape;311;p24"/>
          <p:cNvSpPr txBox="1"/>
          <p:nvPr/>
        </p:nvSpPr>
        <p:spPr>
          <a:xfrm>
            <a:off x="1571723" y="5135323"/>
            <a:ext cx="6576900" cy="492600"/>
          </a:xfrm>
          <a:prstGeom prst="rect">
            <a:avLst/>
          </a:prstGeom>
          <a:noFill/>
          <a:ln>
            <a:noFill/>
          </a:ln>
        </p:spPr>
        <p:txBody>
          <a:bodyPr anchorCtr="0" anchor="t" bIns="0" lIns="0" spcFirstLastPara="1" rIns="0" wrap="square" tIns="0">
            <a:spAutoFit/>
          </a:bodyPr>
          <a:lstStyle/>
          <a:p>
            <a:pPr indent="0" lvl="0" marL="0" marR="0" rtl="0" algn="l">
              <a:lnSpc>
                <a:spcPct val="110993"/>
              </a:lnSpc>
              <a:spcBef>
                <a:spcPts val="0"/>
              </a:spcBef>
              <a:spcAft>
                <a:spcPts val="0"/>
              </a:spcAft>
              <a:buNone/>
            </a:pPr>
            <a:r>
              <a:rPr lang="en-US" sz="3200">
                <a:solidFill>
                  <a:srgbClr val="FFFFFF"/>
                </a:solidFill>
                <a:latin typeface="Anton"/>
                <a:ea typeface="Anton"/>
                <a:cs typeface="Anton"/>
                <a:sym typeface="Anton"/>
              </a:rPr>
              <a:t>2.  Class Balancing</a:t>
            </a:r>
            <a:endParaRPr sz="3200"/>
          </a:p>
        </p:txBody>
      </p:sp>
      <p:sp>
        <p:nvSpPr>
          <p:cNvPr id="312" name="Google Shape;312;p24"/>
          <p:cNvSpPr/>
          <p:nvPr/>
        </p:nvSpPr>
        <p:spPr>
          <a:xfrm>
            <a:off x="1522205" y="5764347"/>
            <a:ext cx="15243600" cy="1468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800">
                <a:solidFill>
                  <a:schemeClr val="dk1"/>
                </a:solidFill>
              </a:rPr>
              <a:t>Balanced all classes by - </a:t>
            </a:r>
            <a:endParaRPr sz="2800">
              <a:solidFill>
                <a:schemeClr val="dk1"/>
              </a:solidFill>
            </a:endParaRPr>
          </a:p>
          <a:p>
            <a:pPr indent="0" lvl="0" marL="0" rtl="0" algn="l">
              <a:spcBef>
                <a:spcPts val="0"/>
              </a:spcBef>
              <a:spcAft>
                <a:spcPts val="0"/>
              </a:spcAft>
              <a:buNone/>
            </a:pPr>
            <a:r>
              <a:rPr lang="en-US" sz="2800">
                <a:solidFill>
                  <a:schemeClr val="dk1"/>
                </a:solidFill>
              </a:rPr>
              <a:t>Step1: grouping them and finding minimum group size. </a:t>
            </a:r>
            <a:endParaRPr sz="2800">
              <a:solidFill>
                <a:schemeClr val="dk1"/>
              </a:solidFill>
            </a:endParaRPr>
          </a:p>
          <a:p>
            <a:pPr indent="0" lvl="0" marL="0" rtl="0" algn="l">
              <a:spcBef>
                <a:spcPts val="0"/>
              </a:spcBef>
              <a:spcAft>
                <a:spcPts val="0"/>
              </a:spcAft>
              <a:buNone/>
            </a:pPr>
            <a:r>
              <a:rPr lang="en-US" sz="2800">
                <a:solidFill>
                  <a:schemeClr val="dk1"/>
                </a:solidFill>
              </a:rPr>
              <a:t>Step2: Equally dividing the inter-class ratios for each class based on min-group size</a:t>
            </a:r>
            <a:endParaRPr sz="2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316" name="Shape 316"/>
        <p:cNvGrpSpPr/>
        <p:nvPr/>
      </p:nvGrpSpPr>
      <p:grpSpPr>
        <a:xfrm>
          <a:off x="0" y="0"/>
          <a:ext cx="0" cy="0"/>
          <a:chOff x="0" y="0"/>
          <a:chExt cx="0" cy="0"/>
        </a:xfrm>
      </p:grpSpPr>
      <p:grpSp>
        <p:nvGrpSpPr>
          <p:cNvPr id="317" name="Google Shape;317;p25"/>
          <p:cNvGrpSpPr/>
          <p:nvPr/>
        </p:nvGrpSpPr>
        <p:grpSpPr>
          <a:xfrm>
            <a:off x="-1747509" y="7368946"/>
            <a:ext cx="6075397" cy="5836152"/>
            <a:chOff x="0" y="0"/>
            <a:chExt cx="1107255" cy="1063652"/>
          </a:xfrm>
        </p:grpSpPr>
        <p:sp>
          <p:nvSpPr>
            <p:cNvPr id="318" name="Google Shape;318;p25"/>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20" name="Google Shape;320;p25"/>
          <p:cNvGrpSpPr/>
          <p:nvPr/>
        </p:nvGrpSpPr>
        <p:grpSpPr>
          <a:xfrm>
            <a:off x="15014295" y="-1097762"/>
            <a:ext cx="3573444" cy="3432724"/>
            <a:chOff x="0" y="0"/>
            <a:chExt cx="1107255" cy="1063652"/>
          </a:xfrm>
        </p:grpSpPr>
        <p:sp>
          <p:nvSpPr>
            <p:cNvPr id="321" name="Google Shape;321;p25"/>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23" name="Google Shape;323;p25"/>
          <p:cNvSpPr txBox="1"/>
          <p:nvPr/>
        </p:nvSpPr>
        <p:spPr>
          <a:xfrm>
            <a:off x="346175" y="0"/>
            <a:ext cx="9255000" cy="14682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Topic Word Scores </a:t>
            </a:r>
            <a:endParaRPr sz="5000"/>
          </a:p>
        </p:txBody>
      </p:sp>
      <p:pic>
        <p:nvPicPr>
          <p:cNvPr id="324" name="Google Shape;324;p25"/>
          <p:cNvPicPr preferRelativeResize="0"/>
          <p:nvPr/>
        </p:nvPicPr>
        <p:blipFill>
          <a:blip r:embed="rId3">
            <a:alphaModFix/>
          </a:blip>
          <a:stretch>
            <a:fillRect/>
          </a:stretch>
        </p:blipFill>
        <p:spPr>
          <a:xfrm>
            <a:off x="10451075" y="0"/>
            <a:ext cx="7529900" cy="10092150"/>
          </a:xfrm>
          <a:prstGeom prst="rect">
            <a:avLst/>
          </a:prstGeom>
          <a:noFill/>
          <a:ln>
            <a:noFill/>
          </a:ln>
        </p:spPr>
      </p:pic>
      <p:sp>
        <p:nvSpPr>
          <p:cNvPr id="325" name="Google Shape;325;p25"/>
          <p:cNvSpPr txBox="1"/>
          <p:nvPr/>
        </p:nvSpPr>
        <p:spPr>
          <a:xfrm>
            <a:off x="346175" y="1392000"/>
            <a:ext cx="10451100" cy="6357000"/>
          </a:xfrm>
          <a:prstGeom prst="rect">
            <a:avLst/>
          </a:prstGeom>
          <a:noFill/>
          <a:ln>
            <a:noFill/>
          </a:ln>
        </p:spPr>
        <p:txBody>
          <a:bodyPr anchorCtr="0" anchor="t" bIns="91425" lIns="91425" spcFirstLastPara="1" rIns="91425" wrap="square" tIns="91425">
            <a:noAutofit/>
          </a:bodyPr>
          <a:lstStyle/>
          <a:p>
            <a:pPr indent="-374650" lvl="0" marL="457200" rtl="0" algn="l">
              <a:lnSpc>
                <a:spcPct val="115000"/>
              </a:lnSpc>
              <a:spcBef>
                <a:spcPts val="1200"/>
              </a:spcBef>
              <a:spcAft>
                <a:spcPts val="0"/>
              </a:spcAft>
              <a:buClr>
                <a:schemeClr val="dk1"/>
              </a:buClr>
              <a:buSzPts val="2300"/>
              <a:buAutoNum type="arabicPeriod"/>
            </a:pPr>
            <a:r>
              <a:rPr b="1" lang="en-US" sz="2300">
                <a:solidFill>
                  <a:schemeClr val="dk1"/>
                </a:solidFill>
              </a:rPr>
              <a:t>Topic 0 - General Food Quality &amp; Service</a:t>
            </a:r>
            <a:endParaRPr b="1" sz="2300">
              <a:solidFill>
                <a:schemeClr val="dk1"/>
              </a:solidFill>
            </a:endParaRPr>
          </a:p>
          <a:p>
            <a:pPr indent="-374650" lvl="1" marL="914400" rtl="0" algn="l">
              <a:lnSpc>
                <a:spcPct val="115000"/>
              </a:lnSpc>
              <a:spcBef>
                <a:spcPts val="0"/>
              </a:spcBef>
              <a:spcAft>
                <a:spcPts val="0"/>
              </a:spcAft>
              <a:buClr>
                <a:schemeClr val="dk1"/>
              </a:buClr>
              <a:buSzPts val="2300"/>
              <a:buChar char="○"/>
            </a:pPr>
            <a:r>
              <a:rPr b="1" lang="en-US" sz="2300">
                <a:solidFill>
                  <a:schemeClr val="dk1"/>
                </a:solidFill>
              </a:rPr>
              <a:t>Insight:</a:t>
            </a:r>
            <a:r>
              <a:rPr lang="en-US" sz="2300">
                <a:solidFill>
                  <a:schemeClr val="dk1"/>
                </a:solidFill>
              </a:rPr>
              <a:t> Positive food and service experiences drive high ratings.</a:t>
            </a:r>
            <a:endParaRPr sz="2300">
              <a:solidFill>
                <a:schemeClr val="dk1"/>
              </a:solidFill>
            </a:endParaRPr>
          </a:p>
          <a:p>
            <a:pPr indent="-374650" lvl="0" marL="457200" rtl="0" algn="l">
              <a:lnSpc>
                <a:spcPct val="115000"/>
              </a:lnSpc>
              <a:spcBef>
                <a:spcPts val="0"/>
              </a:spcBef>
              <a:spcAft>
                <a:spcPts val="0"/>
              </a:spcAft>
              <a:buClr>
                <a:schemeClr val="dk1"/>
              </a:buClr>
              <a:buSzPts val="2300"/>
              <a:buAutoNum type="arabicPeriod"/>
            </a:pPr>
            <a:r>
              <a:rPr b="1" lang="en-US" sz="2300">
                <a:solidFill>
                  <a:schemeClr val="dk1"/>
                </a:solidFill>
              </a:rPr>
              <a:t>Topic 1 - Mixed Customer Sentiments</a:t>
            </a:r>
            <a:endParaRPr b="1" sz="2300">
              <a:solidFill>
                <a:schemeClr val="dk1"/>
              </a:solidFill>
            </a:endParaRPr>
          </a:p>
          <a:p>
            <a:pPr indent="-374650" lvl="1" marL="914400" rtl="0" algn="l">
              <a:lnSpc>
                <a:spcPct val="115000"/>
              </a:lnSpc>
              <a:spcBef>
                <a:spcPts val="0"/>
              </a:spcBef>
              <a:spcAft>
                <a:spcPts val="0"/>
              </a:spcAft>
              <a:buClr>
                <a:schemeClr val="dk1"/>
              </a:buClr>
              <a:buSzPts val="2300"/>
              <a:buChar char="○"/>
            </a:pPr>
            <a:r>
              <a:rPr b="1" lang="en-US" sz="2300">
                <a:solidFill>
                  <a:schemeClr val="dk1"/>
                </a:solidFill>
              </a:rPr>
              <a:t>Insight:</a:t>
            </a:r>
            <a:r>
              <a:rPr lang="en-US" sz="2300">
                <a:solidFill>
                  <a:schemeClr val="dk1"/>
                </a:solidFill>
              </a:rPr>
              <a:t> Polarized opinions suggest inconsistent experiences.</a:t>
            </a:r>
            <a:endParaRPr sz="2300">
              <a:solidFill>
                <a:schemeClr val="dk1"/>
              </a:solidFill>
            </a:endParaRPr>
          </a:p>
          <a:p>
            <a:pPr indent="-374650" lvl="0" marL="457200" rtl="0" algn="l">
              <a:lnSpc>
                <a:spcPct val="115000"/>
              </a:lnSpc>
              <a:spcBef>
                <a:spcPts val="0"/>
              </a:spcBef>
              <a:spcAft>
                <a:spcPts val="0"/>
              </a:spcAft>
              <a:buClr>
                <a:schemeClr val="dk1"/>
              </a:buClr>
              <a:buSzPts val="2300"/>
              <a:buAutoNum type="arabicPeriod"/>
            </a:pPr>
            <a:r>
              <a:rPr b="1" lang="en-US" sz="2300">
                <a:solidFill>
                  <a:schemeClr val="dk1"/>
                </a:solidFill>
              </a:rPr>
              <a:t>Topic 2 - Drinks &amp; Alcohol Selection</a:t>
            </a:r>
            <a:endParaRPr b="1" sz="2300">
              <a:solidFill>
                <a:schemeClr val="dk1"/>
              </a:solidFill>
            </a:endParaRPr>
          </a:p>
          <a:p>
            <a:pPr indent="-374650" lvl="1" marL="914400" rtl="0" algn="l">
              <a:lnSpc>
                <a:spcPct val="115000"/>
              </a:lnSpc>
              <a:spcBef>
                <a:spcPts val="0"/>
              </a:spcBef>
              <a:spcAft>
                <a:spcPts val="0"/>
              </a:spcAft>
              <a:buClr>
                <a:schemeClr val="dk1"/>
              </a:buClr>
              <a:buSzPts val="2300"/>
              <a:buChar char="○"/>
            </a:pPr>
            <a:r>
              <a:rPr b="1" lang="en-US" sz="2300">
                <a:solidFill>
                  <a:schemeClr val="dk1"/>
                </a:solidFill>
              </a:rPr>
              <a:t>Insight:</a:t>
            </a:r>
            <a:r>
              <a:rPr lang="en-US" sz="2300">
                <a:solidFill>
                  <a:schemeClr val="dk1"/>
                </a:solidFill>
              </a:rPr>
              <a:t> A strong beverage program enhances customer satisfaction.</a:t>
            </a:r>
            <a:endParaRPr sz="2300">
              <a:solidFill>
                <a:schemeClr val="dk1"/>
              </a:solidFill>
            </a:endParaRPr>
          </a:p>
          <a:p>
            <a:pPr indent="-374650" lvl="0" marL="457200" rtl="0" algn="l">
              <a:lnSpc>
                <a:spcPct val="115000"/>
              </a:lnSpc>
              <a:spcBef>
                <a:spcPts val="0"/>
              </a:spcBef>
              <a:spcAft>
                <a:spcPts val="0"/>
              </a:spcAft>
              <a:buClr>
                <a:schemeClr val="dk1"/>
              </a:buClr>
              <a:buSzPts val="2300"/>
              <a:buAutoNum type="arabicPeriod"/>
            </a:pPr>
            <a:r>
              <a:rPr b="1" lang="en-US" sz="2300">
                <a:solidFill>
                  <a:schemeClr val="dk1"/>
                </a:solidFill>
              </a:rPr>
              <a:t>Topic 3 - Seafood &amp; Shellfish</a:t>
            </a:r>
            <a:endParaRPr b="1" sz="2300">
              <a:solidFill>
                <a:schemeClr val="dk1"/>
              </a:solidFill>
            </a:endParaRPr>
          </a:p>
          <a:p>
            <a:pPr indent="-374650" lvl="1" marL="914400" rtl="0" algn="l">
              <a:lnSpc>
                <a:spcPct val="115000"/>
              </a:lnSpc>
              <a:spcBef>
                <a:spcPts val="0"/>
              </a:spcBef>
              <a:spcAft>
                <a:spcPts val="0"/>
              </a:spcAft>
              <a:buClr>
                <a:schemeClr val="dk1"/>
              </a:buClr>
              <a:buSzPts val="2300"/>
              <a:buChar char="○"/>
            </a:pPr>
            <a:r>
              <a:rPr b="1" lang="en-US" sz="2300">
                <a:solidFill>
                  <a:schemeClr val="dk1"/>
                </a:solidFill>
              </a:rPr>
              <a:t>Insight:</a:t>
            </a:r>
            <a:r>
              <a:rPr lang="en-US" sz="2300">
                <a:solidFill>
                  <a:schemeClr val="dk1"/>
                </a:solidFill>
              </a:rPr>
              <a:t> Seafood quality is a critical factor in customer reviews.</a:t>
            </a:r>
            <a:endParaRPr sz="2300">
              <a:solidFill>
                <a:schemeClr val="dk1"/>
              </a:solidFill>
            </a:endParaRPr>
          </a:p>
          <a:p>
            <a:pPr indent="-374650" lvl="0" marL="457200" rtl="0" algn="l">
              <a:lnSpc>
                <a:spcPct val="115000"/>
              </a:lnSpc>
              <a:spcBef>
                <a:spcPts val="0"/>
              </a:spcBef>
              <a:spcAft>
                <a:spcPts val="0"/>
              </a:spcAft>
              <a:buClr>
                <a:schemeClr val="dk1"/>
              </a:buClr>
              <a:buSzPts val="2300"/>
              <a:buAutoNum type="arabicPeriod"/>
            </a:pPr>
            <a:r>
              <a:rPr b="1" lang="en-US" sz="2300">
                <a:solidFill>
                  <a:schemeClr val="dk1"/>
                </a:solidFill>
              </a:rPr>
              <a:t>Topic 4 - Chinese &amp; Sichuan Cuisine</a:t>
            </a:r>
            <a:endParaRPr b="1" sz="2300">
              <a:solidFill>
                <a:schemeClr val="dk1"/>
              </a:solidFill>
            </a:endParaRPr>
          </a:p>
          <a:p>
            <a:pPr indent="-374650" lvl="1" marL="914400" rtl="0" algn="l">
              <a:lnSpc>
                <a:spcPct val="115000"/>
              </a:lnSpc>
              <a:spcBef>
                <a:spcPts val="0"/>
              </a:spcBef>
              <a:spcAft>
                <a:spcPts val="0"/>
              </a:spcAft>
              <a:buClr>
                <a:schemeClr val="dk1"/>
              </a:buClr>
              <a:buSzPts val="2300"/>
              <a:buChar char="○"/>
            </a:pPr>
            <a:r>
              <a:rPr b="1" lang="en-US" sz="2300">
                <a:solidFill>
                  <a:schemeClr val="dk1"/>
                </a:solidFill>
              </a:rPr>
              <a:t>Insight:</a:t>
            </a:r>
            <a:r>
              <a:rPr lang="en-US" sz="2300">
                <a:solidFill>
                  <a:schemeClr val="dk1"/>
                </a:solidFill>
              </a:rPr>
              <a:t> Authenticity is a major driver of satisfaction in ethnic cuisine.</a:t>
            </a:r>
            <a:endParaRPr sz="2300">
              <a:solidFill>
                <a:schemeClr val="dk1"/>
              </a:solidFill>
            </a:endParaRPr>
          </a:p>
          <a:p>
            <a:pPr indent="-374650" lvl="0" marL="457200" rtl="0" algn="l">
              <a:lnSpc>
                <a:spcPct val="115000"/>
              </a:lnSpc>
              <a:spcBef>
                <a:spcPts val="0"/>
              </a:spcBef>
              <a:spcAft>
                <a:spcPts val="0"/>
              </a:spcAft>
              <a:buClr>
                <a:schemeClr val="dk1"/>
              </a:buClr>
              <a:buSzPts val="2300"/>
              <a:buAutoNum type="arabicPeriod"/>
            </a:pPr>
            <a:r>
              <a:rPr b="1" lang="en-US" sz="2300">
                <a:solidFill>
                  <a:schemeClr val="dk1"/>
                </a:solidFill>
              </a:rPr>
              <a:t>Topic 5 - Restaurant Closures &amp; Openings</a:t>
            </a:r>
            <a:endParaRPr b="1" sz="2300">
              <a:solidFill>
                <a:schemeClr val="dk1"/>
              </a:solidFill>
            </a:endParaRPr>
          </a:p>
          <a:p>
            <a:pPr indent="-374650" lvl="1" marL="914400" rtl="0" algn="l">
              <a:lnSpc>
                <a:spcPct val="115000"/>
              </a:lnSpc>
              <a:spcBef>
                <a:spcPts val="0"/>
              </a:spcBef>
              <a:spcAft>
                <a:spcPts val="0"/>
              </a:spcAft>
              <a:buClr>
                <a:schemeClr val="dk1"/>
              </a:buClr>
              <a:buSzPts val="2300"/>
              <a:buChar char="○"/>
            </a:pPr>
            <a:r>
              <a:rPr b="1" lang="en-US" sz="2300">
                <a:solidFill>
                  <a:schemeClr val="dk1"/>
                </a:solidFill>
              </a:rPr>
              <a:t>Insight:</a:t>
            </a:r>
            <a:r>
              <a:rPr lang="en-US" sz="2300">
                <a:solidFill>
                  <a:schemeClr val="dk1"/>
                </a:solidFill>
              </a:rPr>
              <a:t>Closures &amp; inconsistent availability (-ve)ly impact perception.</a:t>
            </a:r>
            <a:endParaRPr sz="2300">
              <a:solidFill>
                <a:schemeClr val="dk1"/>
              </a:solidFill>
            </a:endParaRPr>
          </a:p>
          <a:p>
            <a:pPr indent="-374650" lvl="0" marL="457200" rtl="0" algn="l">
              <a:lnSpc>
                <a:spcPct val="115000"/>
              </a:lnSpc>
              <a:spcBef>
                <a:spcPts val="0"/>
              </a:spcBef>
              <a:spcAft>
                <a:spcPts val="0"/>
              </a:spcAft>
              <a:buClr>
                <a:schemeClr val="dk1"/>
              </a:buClr>
              <a:buSzPts val="2300"/>
              <a:buAutoNum type="arabicPeriod"/>
            </a:pPr>
            <a:r>
              <a:rPr b="1" lang="en-US" sz="2300">
                <a:solidFill>
                  <a:schemeClr val="dk1"/>
                </a:solidFill>
              </a:rPr>
              <a:t>Topic 6 - Reservations &amp; Wait Times</a:t>
            </a:r>
            <a:endParaRPr b="1" sz="2300">
              <a:solidFill>
                <a:schemeClr val="dk1"/>
              </a:solidFill>
            </a:endParaRPr>
          </a:p>
          <a:p>
            <a:pPr indent="-374650" lvl="1" marL="914400" rtl="0" algn="l">
              <a:lnSpc>
                <a:spcPct val="115000"/>
              </a:lnSpc>
              <a:spcBef>
                <a:spcPts val="0"/>
              </a:spcBef>
              <a:spcAft>
                <a:spcPts val="0"/>
              </a:spcAft>
              <a:buClr>
                <a:schemeClr val="dk1"/>
              </a:buClr>
              <a:buSzPts val="2300"/>
              <a:buChar char="○"/>
            </a:pPr>
            <a:r>
              <a:rPr b="1" lang="en-US" sz="2300">
                <a:solidFill>
                  <a:schemeClr val="dk1"/>
                </a:solidFill>
              </a:rPr>
              <a:t>Insight:</a:t>
            </a:r>
            <a:r>
              <a:rPr lang="en-US" sz="2300">
                <a:solidFill>
                  <a:schemeClr val="dk1"/>
                </a:solidFill>
              </a:rPr>
              <a:t> Long wait times frustrate customers, efficient reservations matter.</a:t>
            </a:r>
            <a:endParaRPr sz="2300">
              <a:solidFill>
                <a:schemeClr val="dk1"/>
              </a:solidFill>
            </a:endParaRPr>
          </a:p>
          <a:p>
            <a:pPr indent="-374650" lvl="0" marL="457200" rtl="0" algn="l">
              <a:lnSpc>
                <a:spcPct val="115000"/>
              </a:lnSpc>
              <a:spcBef>
                <a:spcPts val="0"/>
              </a:spcBef>
              <a:spcAft>
                <a:spcPts val="0"/>
              </a:spcAft>
              <a:buClr>
                <a:schemeClr val="dk1"/>
              </a:buClr>
              <a:buSzPts val="2300"/>
              <a:buAutoNum type="arabicPeriod"/>
            </a:pPr>
            <a:r>
              <a:rPr b="1" lang="en-US" sz="2300">
                <a:solidFill>
                  <a:schemeClr val="dk1"/>
                </a:solidFill>
              </a:rPr>
              <a:t>Topic 7 - Parking &amp; Outdoor Seating</a:t>
            </a:r>
            <a:endParaRPr b="1" sz="2300">
              <a:solidFill>
                <a:schemeClr val="dk1"/>
              </a:solidFill>
            </a:endParaRPr>
          </a:p>
          <a:p>
            <a:pPr indent="-374650" lvl="1" marL="914400" rtl="0" algn="l">
              <a:lnSpc>
                <a:spcPct val="115000"/>
              </a:lnSpc>
              <a:spcBef>
                <a:spcPts val="0"/>
              </a:spcBef>
              <a:spcAft>
                <a:spcPts val="0"/>
              </a:spcAft>
              <a:buClr>
                <a:schemeClr val="dk1"/>
              </a:buClr>
              <a:buSzPts val="2300"/>
              <a:buChar char="○"/>
            </a:pPr>
            <a:r>
              <a:rPr b="1" lang="en-US" sz="2300">
                <a:solidFill>
                  <a:schemeClr val="dk1"/>
                </a:solidFill>
              </a:rPr>
              <a:t>Insight:</a:t>
            </a:r>
            <a:r>
              <a:rPr lang="en-US" sz="2300">
                <a:solidFill>
                  <a:schemeClr val="dk1"/>
                </a:solidFill>
              </a:rPr>
              <a:t> Accessibility &amp; seating options influence customer decisions.</a:t>
            </a:r>
            <a:endParaRPr sz="2300">
              <a:solidFill>
                <a:schemeClr val="dk1"/>
              </a:solidFill>
            </a:endParaRPr>
          </a:p>
          <a:p>
            <a:pPr indent="-374650" lvl="0" marL="457200" rtl="0" algn="l">
              <a:lnSpc>
                <a:spcPct val="115000"/>
              </a:lnSpc>
              <a:spcBef>
                <a:spcPts val="0"/>
              </a:spcBef>
              <a:spcAft>
                <a:spcPts val="0"/>
              </a:spcAft>
              <a:buClr>
                <a:schemeClr val="dk1"/>
              </a:buClr>
              <a:buSzPts val="2300"/>
              <a:buAutoNum type="arabicPeriod"/>
            </a:pPr>
            <a:r>
              <a:rPr b="1" lang="en-US" sz="2300">
                <a:solidFill>
                  <a:schemeClr val="dk1"/>
                </a:solidFill>
              </a:rPr>
              <a:t>Topic 8 - Tipping &amp; Gratuity Issues</a:t>
            </a:r>
            <a:endParaRPr b="1" sz="2300">
              <a:solidFill>
                <a:schemeClr val="dk1"/>
              </a:solidFill>
            </a:endParaRPr>
          </a:p>
          <a:p>
            <a:pPr indent="-374650" lvl="1" marL="914400" rtl="0" algn="l">
              <a:lnSpc>
                <a:spcPct val="115000"/>
              </a:lnSpc>
              <a:spcBef>
                <a:spcPts val="0"/>
              </a:spcBef>
              <a:spcAft>
                <a:spcPts val="0"/>
              </a:spcAft>
              <a:buClr>
                <a:schemeClr val="dk1"/>
              </a:buClr>
              <a:buSzPts val="2300"/>
              <a:buChar char="○"/>
            </a:pPr>
            <a:r>
              <a:rPr b="1" lang="en-US" sz="2300">
                <a:solidFill>
                  <a:schemeClr val="dk1"/>
                </a:solidFill>
              </a:rPr>
              <a:t>Insight:</a:t>
            </a:r>
            <a:r>
              <a:rPr lang="en-US" sz="2300">
                <a:solidFill>
                  <a:schemeClr val="dk1"/>
                </a:solidFill>
              </a:rPr>
              <a:t> Unclear tipping policies and rude service harm ratings.</a:t>
            </a:r>
            <a:endParaRPr sz="2300">
              <a:solidFill>
                <a:schemeClr val="dk1"/>
              </a:solidFill>
            </a:endParaRPr>
          </a:p>
          <a:p>
            <a:pPr indent="-374650" lvl="0" marL="457200" rtl="0" algn="l">
              <a:lnSpc>
                <a:spcPct val="115000"/>
              </a:lnSpc>
              <a:spcBef>
                <a:spcPts val="0"/>
              </a:spcBef>
              <a:spcAft>
                <a:spcPts val="0"/>
              </a:spcAft>
              <a:buClr>
                <a:schemeClr val="dk1"/>
              </a:buClr>
              <a:buSzPts val="2300"/>
              <a:buAutoNum type="arabicPeriod"/>
            </a:pPr>
            <a:r>
              <a:rPr b="1" lang="en-US" sz="2300">
                <a:solidFill>
                  <a:schemeClr val="dk1"/>
                </a:solidFill>
              </a:rPr>
              <a:t>Topic 9 - General Negative Sentiment</a:t>
            </a:r>
            <a:endParaRPr b="1" sz="2300">
              <a:solidFill>
                <a:schemeClr val="dk1"/>
              </a:solidFill>
            </a:endParaRPr>
          </a:p>
          <a:p>
            <a:pPr indent="-374650" lvl="0" marL="457200" rtl="0" algn="l">
              <a:lnSpc>
                <a:spcPct val="115000"/>
              </a:lnSpc>
              <a:spcBef>
                <a:spcPts val="0"/>
              </a:spcBef>
              <a:spcAft>
                <a:spcPts val="0"/>
              </a:spcAft>
              <a:buClr>
                <a:schemeClr val="dk1"/>
              </a:buClr>
              <a:buSzPts val="2300"/>
              <a:buChar char="●"/>
            </a:pPr>
            <a:r>
              <a:rPr b="1" lang="en-US" sz="2300">
                <a:solidFill>
                  <a:schemeClr val="dk1"/>
                </a:solidFill>
              </a:rPr>
              <a:t>Insight:</a:t>
            </a:r>
            <a:r>
              <a:rPr lang="en-US" sz="2300">
                <a:solidFill>
                  <a:schemeClr val="dk1"/>
                </a:solidFill>
              </a:rPr>
              <a:t> Negative experiences lead to strong dissatisfaction in reviews.</a:t>
            </a:r>
            <a:endParaRPr sz="2300">
              <a:solidFill>
                <a:schemeClr val="dk1"/>
              </a:solidFill>
            </a:endParaRPr>
          </a:p>
          <a:p>
            <a:pPr indent="0" lvl="0" marL="0" rtl="0" algn="l">
              <a:spcBef>
                <a:spcPts val="1200"/>
              </a:spcBef>
              <a:spcAft>
                <a:spcPts val="0"/>
              </a:spcAft>
              <a:buNone/>
            </a:pPr>
            <a:r>
              <a:t/>
            </a:r>
            <a:endParaRPr sz="23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329" name="Shape 329"/>
        <p:cNvGrpSpPr/>
        <p:nvPr/>
      </p:nvGrpSpPr>
      <p:grpSpPr>
        <a:xfrm>
          <a:off x="0" y="0"/>
          <a:ext cx="0" cy="0"/>
          <a:chOff x="0" y="0"/>
          <a:chExt cx="0" cy="0"/>
        </a:xfrm>
      </p:grpSpPr>
      <p:grpSp>
        <p:nvGrpSpPr>
          <p:cNvPr id="330" name="Google Shape;330;p26"/>
          <p:cNvGrpSpPr/>
          <p:nvPr/>
        </p:nvGrpSpPr>
        <p:grpSpPr>
          <a:xfrm>
            <a:off x="-3147972" y="-566082"/>
            <a:ext cx="7638532" cy="7638532"/>
            <a:chOff x="0" y="0"/>
            <a:chExt cx="812800" cy="812800"/>
          </a:xfrm>
        </p:grpSpPr>
        <p:sp>
          <p:nvSpPr>
            <p:cNvPr id="331" name="Google Shape;331;p2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p:cNvSpPr txBox="1"/>
            <p:nvPr/>
          </p:nvSpPr>
          <p:spPr>
            <a:xfrm>
              <a:off x="76200" y="47625"/>
              <a:ext cx="660300" cy="6891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333" name="Google Shape;333;p26"/>
          <p:cNvPicPr preferRelativeResize="0"/>
          <p:nvPr/>
        </p:nvPicPr>
        <p:blipFill>
          <a:blip r:embed="rId3">
            <a:alphaModFix/>
          </a:blip>
          <a:stretch>
            <a:fillRect/>
          </a:stretch>
        </p:blipFill>
        <p:spPr>
          <a:xfrm>
            <a:off x="266825" y="294988"/>
            <a:ext cx="13070652" cy="4459475"/>
          </a:xfrm>
          <a:prstGeom prst="rect">
            <a:avLst/>
          </a:prstGeom>
          <a:noFill/>
          <a:ln>
            <a:noFill/>
          </a:ln>
        </p:spPr>
      </p:pic>
      <p:pic>
        <p:nvPicPr>
          <p:cNvPr id="334" name="Google Shape;334;p26"/>
          <p:cNvPicPr preferRelativeResize="0"/>
          <p:nvPr/>
        </p:nvPicPr>
        <p:blipFill>
          <a:blip r:embed="rId4">
            <a:alphaModFix/>
          </a:blip>
          <a:stretch>
            <a:fillRect/>
          </a:stretch>
        </p:blipFill>
        <p:spPr>
          <a:xfrm>
            <a:off x="1001575" y="5085125"/>
            <a:ext cx="4860599" cy="4860599"/>
          </a:xfrm>
          <a:prstGeom prst="rect">
            <a:avLst/>
          </a:prstGeom>
          <a:noFill/>
          <a:ln>
            <a:noFill/>
          </a:ln>
        </p:spPr>
      </p:pic>
      <p:pic>
        <p:nvPicPr>
          <p:cNvPr id="335" name="Google Shape;335;p26"/>
          <p:cNvPicPr preferRelativeResize="0"/>
          <p:nvPr/>
        </p:nvPicPr>
        <p:blipFill>
          <a:blip r:embed="rId5">
            <a:alphaModFix/>
          </a:blip>
          <a:stretch>
            <a:fillRect/>
          </a:stretch>
        </p:blipFill>
        <p:spPr>
          <a:xfrm>
            <a:off x="7059525" y="5085125"/>
            <a:ext cx="4860600" cy="4860600"/>
          </a:xfrm>
          <a:prstGeom prst="rect">
            <a:avLst/>
          </a:prstGeom>
          <a:noFill/>
          <a:ln>
            <a:noFill/>
          </a:ln>
        </p:spPr>
      </p:pic>
      <p:pic>
        <p:nvPicPr>
          <p:cNvPr id="336" name="Google Shape;336;p26"/>
          <p:cNvPicPr preferRelativeResize="0"/>
          <p:nvPr/>
        </p:nvPicPr>
        <p:blipFill>
          <a:blip r:embed="rId6">
            <a:alphaModFix/>
          </a:blip>
          <a:stretch>
            <a:fillRect/>
          </a:stretch>
        </p:blipFill>
        <p:spPr>
          <a:xfrm>
            <a:off x="13058226" y="5966300"/>
            <a:ext cx="3735975" cy="790900"/>
          </a:xfrm>
          <a:prstGeom prst="rect">
            <a:avLst/>
          </a:prstGeom>
          <a:noFill/>
          <a:ln>
            <a:noFill/>
          </a:ln>
        </p:spPr>
      </p:pic>
      <p:pic>
        <p:nvPicPr>
          <p:cNvPr id="337" name="Google Shape;337;p26"/>
          <p:cNvPicPr preferRelativeResize="0"/>
          <p:nvPr/>
        </p:nvPicPr>
        <p:blipFill>
          <a:blip r:embed="rId7">
            <a:alphaModFix/>
          </a:blip>
          <a:stretch>
            <a:fillRect/>
          </a:stretch>
        </p:blipFill>
        <p:spPr>
          <a:xfrm>
            <a:off x="13083125" y="5057500"/>
            <a:ext cx="3735975" cy="790925"/>
          </a:xfrm>
          <a:prstGeom prst="rect">
            <a:avLst/>
          </a:prstGeom>
          <a:noFill/>
          <a:ln>
            <a:noFill/>
          </a:ln>
        </p:spPr>
      </p:pic>
      <p:pic>
        <p:nvPicPr>
          <p:cNvPr id="338" name="Google Shape;338;p26"/>
          <p:cNvPicPr preferRelativeResize="0"/>
          <p:nvPr/>
        </p:nvPicPr>
        <p:blipFill rotWithShape="1">
          <a:blip r:embed="rId8">
            <a:alphaModFix/>
          </a:blip>
          <a:srcRect b="10706" l="0" r="10706" t="0"/>
          <a:stretch/>
        </p:blipFill>
        <p:spPr>
          <a:xfrm>
            <a:off x="13024200" y="6978413"/>
            <a:ext cx="3804025" cy="790925"/>
          </a:xfrm>
          <a:prstGeom prst="rect">
            <a:avLst/>
          </a:prstGeom>
          <a:noFill/>
          <a:ln>
            <a:noFill/>
          </a:ln>
        </p:spPr>
      </p:pic>
      <p:pic>
        <p:nvPicPr>
          <p:cNvPr id="339" name="Google Shape;339;p26"/>
          <p:cNvPicPr preferRelativeResize="0"/>
          <p:nvPr/>
        </p:nvPicPr>
        <p:blipFill>
          <a:blip r:embed="rId9">
            <a:alphaModFix/>
          </a:blip>
          <a:stretch>
            <a:fillRect/>
          </a:stretch>
        </p:blipFill>
        <p:spPr>
          <a:xfrm>
            <a:off x="13024200" y="7969025"/>
            <a:ext cx="3804025" cy="871150"/>
          </a:xfrm>
          <a:prstGeom prst="rect">
            <a:avLst/>
          </a:prstGeom>
          <a:noFill/>
          <a:ln>
            <a:noFill/>
          </a:ln>
        </p:spPr>
      </p:pic>
      <p:pic>
        <p:nvPicPr>
          <p:cNvPr id="340" name="Google Shape;340;p26"/>
          <p:cNvPicPr preferRelativeResize="0"/>
          <p:nvPr/>
        </p:nvPicPr>
        <p:blipFill>
          <a:blip r:embed="rId10">
            <a:alphaModFix/>
          </a:blip>
          <a:stretch>
            <a:fillRect/>
          </a:stretch>
        </p:blipFill>
        <p:spPr>
          <a:xfrm>
            <a:off x="13049100" y="9039850"/>
            <a:ext cx="3804025" cy="844900"/>
          </a:xfrm>
          <a:prstGeom prst="rect">
            <a:avLst/>
          </a:prstGeom>
          <a:noFill/>
          <a:ln>
            <a:noFill/>
          </a:ln>
        </p:spPr>
      </p:pic>
      <p:sp>
        <p:nvSpPr>
          <p:cNvPr id="341" name="Google Shape;341;p26"/>
          <p:cNvSpPr txBox="1"/>
          <p:nvPr/>
        </p:nvSpPr>
        <p:spPr>
          <a:xfrm>
            <a:off x="13954700" y="-17750"/>
            <a:ext cx="3918900" cy="3830700"/>
          </a:xfrm>
          <a:prstGeom prst="rect">
            <a:avLst/>
          </a:prstGeom>
          <a:noFill/>
          <a:ln>
            <a:noFill/>
          </a:ln>
        </p:spPr>
        <p:txBody>
          <a:bodyPr anchorCtr="0" anchor="t" bIns="0" lIns="0" spcFirstLastPara="1" rIns="0" wrap="square" tIns="0">
            <a:spAutoFit/>
          </a:bodyPr>
          <a:lstStyle/>
          <a:p>
            <a:pPr indent="0" lvl="0" marL="0" marR="0" rtl="0" algn="ctr">
              <a:lnSpc>
                <a:spcPct val="110998"/>
              </a:lnSpc>
              <a:spcBef>
                <a:spcPts val="0"/>
              </a:spcBef>
              <a:spcAft>
                <a:spcPts val="0"/>
              </a:spcAft>
              <a:buNone/>
            </a:pPr>
            <a:r>
              <a:rPr lang="en-US" sz="9138">
                <a:solidFill>
                  <a:srgbClr val="FFFFFF"/>
                </a:solidFill>
                <a:latin typeface="Anton"/>
                <a:ea typeface="Anton"/>
                <a:cs typeface="Anton"/>
                <a:sym typeface="Anton"/>
              </a:rPr>
              <a:t>I</a:t>
            </a:r>
            <a:r>
              <a:rPr lang="en-US" sz="8137">
                <a:solidFill>
                  <a:srgbClr val="FFFFFF"/>
                </a:solidFill>
                <a:latin typeface="Anton"/>
                <a:ea typeface="Anton"/>
                <a:cs typeface="Anton"/>
                <a:sym typeface="Anton"/>
              </a:rPr>
              <a:t>nsights/Results</a:t>
            </a:r>
            <a:r>
              <a:rPr lang="en-US" sz="9138">
                <a:solidFill>
                  <a:srgbClr val="FFFFFF"/>
                </a:solidFill>
                <a:latin typeface="Anton"/>
                <a:ea typeface="Anton"/>
                <a:cs typeface="Anton"/>
                <a:sym typeface="Anton"/>
              </a:rPr>
              <a:t> </a:t>
            </a:r>
            <a:endParaRPr sz="9138">
              <a:solidFill>
                <a:srgbClr val="FFFFFF"/>
              </a:solidFill>
              <a:latin typeface="Anton"/>
              <a:ea typeface="Anton"/>
              <a:cs typeface="Anton"/>
              <a:sym typeface="Anton"/>
            </a:endParaRPr>
          </a:p>
          <a:p>
            <a:pPr indent="0" lvl="0" marL="457200" marR="0" rtl="0" algn="l">
              <a:lnSpc>
                <a:spcPct val="110998"/>
              </a:lnSpc>
              <a:spcBef>
                <a:spcPts val="0"/>
              </a:spcBef>
              <a:spcAft>
                <a:spcPts val="0"/>
              </a:spcAft>
              <a:buNone/>
            </a:pPr>
            <a:r>
              <a:t/>
            </a:r>
            <a:endParaRPr sz="4600"/>
          </a:p>
        </p:txBody>
      </p:sp>
      <p:sp>
        <p:nvSpPr>
          <p:cNvPr id="342" name="Google Shape;342;p26"/>
          <p:cNvSpPr txBox="1"/>
          <p:nvPr/>
        </p:nvSpPr>
        <p:spPr>
          <a:xfrm>
            <a:off x="10034775" y="5952950"/>
            <a:ext cx="6918000" cy="400200"/>
          </a:xfrm>
          <a:prstGeom prst="rect">
            <a:avLst/>
          </a:prstGeom>
          <a:noFill/>
          <a:ln>
            <a:noFill/>
          </a:ln>
        </p:spPr>
        <p:txBody>
          <a:bodyPr anchorCtr="0" anchor="t" bIns="91425" lIns="91425" spcFirstLastPara="1" rIns="91425" wrap="square" tIns="91425">
            <a:spAutoFit/>
          </a:bodyPr>
          <a:lstStyle/>
          <a:p>
            <a:pPr indent="0" lvl="0" marL="457200" rtl="0" algn="l">
              <a:lnSpc>
                <a:spcPct val="110998"/>
              </a:lnSpc>
              <a:spcBef>
                <a:spcPts val="0"/>
              </a:spcBef>
              <a:spcAft>
                <a:spcPts val="0"/>
              </a:spcAft>
              <a:buNone/>
            </a:pPr>
            <a:r>
              <a:t/>
            </a:r>
            <a:endParaRPr/>
          </a:p>
        </p:txBody>
      </p:sp>
      <p:sp>
        <p:nvSpPr>
          <p:cNvPr id="343" name="Google Shape;343;p26"/>
          <p:cNvSpPr txBox="1"/>
          <p:nvPr/>
        </p:nvSpPr>
        <p:spPr>
          <a:xfrm>
            <a:off x="12781200" y="2785775"/>
            <a:ext cx="5430600" cy="2167200"/>
          </a:xfrm>
          <a:prstGeom prst="rect">
            <a:avLst/>
          </a:prstGeom>
          <a:noFill/>
          <a:ln>
            <a:noFill/>
          </a:ln>
        </p:spPr>
        <p:txBody>
          <a:bodyPr anchorCtr="0" anchor="t" bIns="91425" lIns="91425" spcFirstLastPara="1" rIns="91425" wrap="square" tIns="91425">
            <a:spAutoFit/>
          </a:bodyPr>
          <a:lstStyle/>
          <a:p>
            <a:pPr indent="-482600" lvl="0" marL="457200" rtl="0" algn="ctr">
              <a:lnSpc>
                <a:spcPct val="110998"/>
              </a:lnSpc>
              <a:spcBef>
                <a:spcPts val="0"/>
              </a:spcBef>
              <a:spcAft>
                <a:spcPts val="0"/>
              </a:spcAft>
              <a:buClr>
                <a:schemeClr val="lt1"/>
              </a:buClr>
              <a:buSzPts val="4000"/>
              <a:buFont typeface="Anton"/>
              <a:buChar char="-"/>
            </a:pPr>
            <a:r>
              <a:rPr lang="en-US" sz="4000">
                <a:solidFill>
                  <a:schemeClr val="lt1"/>
                </a:solidFill>
                <a:latin typeface="Anton"/>
                <a:ea typeface="Anton"/>
                <a:cs typeface="Anton"/>
                <a:sym typeface="Anton"/>
              </a:rPr>
              <a:t>Topics clusters, Correlation and Trend over time</a:t>
            </a:r>
            <a:endParaRPr sz="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347" name="Shape 347"/>
        <p:cNvGrpSpPr/>
        <p:nvPr/>
      </p:nvGrpSpPr>
      <p:grpSpPr>
        <a:xfrm>
          <a:off x="0" y="0"/>
          <a:ext cx="0" cy="0"/>
          <a:chOff x="0" y="0"/>
          <a:chExt cx="0" cy="0"/>
        </a:xfrm>
      </p:grpSpPr>
      <p:grpSp>
        <p:nvGrpSpPr>
          <p:cNvPr id="348" name="Google Shape;348;p27"/>
          <p:cNvGrpSpPr/>
          <p:nvPr/>
        </p:nvGrpSpPr>
        <p:grpSpPr>
          <a:xfrm>
            <a:off x="-1747509" y="7368946"/>
            <a:ext cx="6075397" cy="5836152"/>
            <a:chOff x="0" y="0"/>
            <a:chExt cx="1107255" cy="1063652"/>
          </a:xfrm>
        </p:grpSpPr>
        <p:sp>
          <p:nvSpPr>
            <p:cNvPr id="349" name="Google Shape;349;p27"/>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51" name="Google Shape;351;p27"/>
          <p:cNvGrpSpPr/>
          <p:nvPr/>
        </p:nvGrpSpPr>
        <p:grpSpPr>
          <a:xfrm>
            <a:off x="15014295" y="-1097762"/>
            <a:ext cx="3573444" cy="3432724"/>
            <a:chOff x="0" y="0"/>
            <a:chExt cx="1107255" cy="1063652"/>
          </a:xfrm>
        </p:grpSpPr>
        <p:sp>
          <p:nvSpPr>
            <p:cNvPr id="352" name="Google Shape;352;p27"/>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54" name="Google Shape;354;p27"/>
          <p:cNvSpPr txBox="1"/>
          <p:nvPr/>
        </p:nvSpPr>
        <p:spPr>
          <a:xfrm>
            <a:off x="519550" y="194850"/>
            <a:ext cx="11769300" cy="23991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Insights/Results </a:t>
            </a:r>
            <a:endParaRPr sz="9538">
              <a:solidFill>
                <a:srgbClr val="FFFFFF"/>
              </a:solidFill>
              <a:latin typeface="Anton"/>
              <a:ea typeface="Anton"/>
              <a:cs typeface="Anton"/>
              <a:sym typeface="Anton"/>
            </a:endParaRPr>
          </a:p>
          <a:p>
            <a:pPr indent="-546100" lvl="0" marL="457200" marR="0" rtl="0" algn="l">
              <a:lnSpc>
                <a:spcPct val="110998"/>
              </a:lnSpc>
              <a:spcBef>
                <a:spcPts val="0"/>
              </a:spcBef>
              <a:spcAft>
                <a:spcPts val="0"/>
              </a:spcAft>
              <a:buClr>
                <a:srgbClr val="FFFFFF"/>
              </a:buClr>
              <a:buSzPts val="5000"/>
              <a:buFont typeface="Anton"/>
              <a:buChar char="-"/>
            </a:pPr>
            <a:r>
              <a:rPr lang="en-US" sz="5000">
                <a:solidFill>
                  <a:srgbClr val="FFFFFF"/>
                </a:solidFill>
                <a:latin typeface="Anton"/>
                <a:ea typeface="Anton"/>
                <a:cs typeface="Anton"/>
                <a:sym typeface="Anton"/>
              </a:rPr>
              <a:t>Sentiment Classification Topic Modeling</a:t>
            </a:r>
            <a:endParaRPr sz="5000"/>
          </a:p>
        </p:txBody>
      </p:sp>
      <p:pic>
        <p:nvPicPr>
          <p:cNvPr id="355" name="Google Shape;355;p27"/>
          <p:cNvPicPr preferRelativeResize="0"/>
          <p:nvPr/>
        </p:nvPicPr>
        <p:blipFill>
          <a:blip r:embed="rId3">
            <a:alphaModFix/>
          </a:blip>
          <a:stretch>
            <a:fillRect/>
          </a:stretch>
        </p:blipFill>
        <p:spPr>
          <a:xfrm>
            <a:off x="519550" y="2957100"/>
            <a:ext cx="9578925" cy="6817576"/>
          </a:xfrm>
          <a:prstGeom prst="rect">
            <a:avLst/>
          </a:prstGeom>
          <a:noFill/>
          <a:ln>
            <a:noFill/>
          </a:ln>
        </p:spPr>
      </p:pic>
      <p:sp>
        <p:nvSpPr>
          <p:cNvPr id="356" name="Google Shape;356;p27"/>
          <p:cNvSpPr txBox="1"/>
          <p:nvPr/>
        </p:nvSpPr>
        <p:spPr>
          <a:xfrm>
            <a:off x="10385650" y="2440038"/>
            <a:ext cx="7461300" cy="24399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b="1" lang="en-US" sz="3200">
                <a:solidFill>
                  <a:schemeClr val="dk1"/>
                </a:solidFill>
                <a:latin typeface="Calibri"/>
                <a:ea typeface="Calibri"/>
                <a:cs typeface="Calibri"/>
                <a:sym typeface="Calibri"/>
              </a:rPr>
              <a:t>All sentiments: </a:t>
            </a:r>
            <a:endParaRPr b="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Topics:</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food_good_lunch_great pizza_italian_past_best</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Food quality is key indicator for overall restaurant experience</a:t>
            </a:r>
            <a:endParaRPr sz="3200">
              <a:solidFill>
                <a:schemeClr val="dk1"/>
              </a:solidFill>
              <a:latin typeface="Calibri"/>
              <a:ea typeface="Calibri"/>
              <a:cs typeface="Calibri"/>
              <a:sym typeface="Calibri"/>
            </a:endParaRPr>
          </a:p>
        </p:txBody>
      </p:sp>
      <p:sp>
        <p:nvSpPr>
          <p:cNvPr id="357" name="Google Shape;357;p27"/>
          <p:cNvSpPr txBox="1"/>
          <p:nvPr/>
        </p:nvSpPr>
        <p:spPr>
          <a:xfrm>
            <a:off x="10385650" y="5672775"/>
            <a:ext cx="7647000" cy="21657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b="1" lang="en-US" sz="3200">
                <a:solidFill>
                  <a:schemeClr val="dk1"/>
                </a:solidFill>
                <a:latin typeface="Calibri"/>
                <a:ea typeface="Calibri"/>
                <a:cs typeface="Calibri"/>
                <a:sym typeface="Calibri"/>
              </a:rPr>
              <a:t>Positive sentiment: </a:t>
            </a:r>
            <a:endParaRPr b="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Topics:</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brunch_dinner_mimosas_sunday</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wine_beer_bar_selection</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patio_outside_seating_outdoor</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Dining experience correlate with customer satisfaction</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Ambiance and specific dishes</a:t>
            </a:r>
            <a:endParaRPr sz="3200">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361" name="Shape 361"/>
        <p:cNvGrpSpPr/>
        <p:nvPr/>
      </p:nvGrpSpPr>
      <p:grpSpPr>
        <a:xfrm>
          <a:off x="0" y="0"/>
          <a:ext cx="0" cy="0"/>
          <a:chOff x="0" y="0"/>
          <a:chExt cx="0" cy="0"/>
        </a:xfrm>
      </p:grpSpPr>
      <p:grpSp>
        <p:nvGrpSpPr>
          <p:cNvPr id="362" name="Google Shape;362;p28"/>
          <p:cNvGrpSpPr/>
          <p:nvPr/>
        </p:nvGrpSpPr>
        <p:grpSpPr>
          <a:xfrm>
            <a:off x="-1747509" y="7368946"/>
            <a:ext cx="6075397" cy="5836152"/>
            <a:chOff x="0" y="0"/>
            <a:chExt cx="1107255" cy="1063652"/>
          </a:xfrm>
        </p:grpSpPr>
        <p:sp>
          <p:nvSpPr>
            <p:cNvPr id="363" name="Google Shape;363;p28"/>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8"/>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65" name="Google Shape;365;p28"/>
          <p:cNvGrpSpPr/>
          <p:nvPr/>
        </p:nvGrpSpPr>
        <p:grpSpPr>
          <a:xfrm>
            <a:off x="15014295" y="-1097762"/>
            <a:ext cx="3573444" cy="3432724"/>
            <a:chOff x="0" y="0"/>
            <a:chExt cx="1107255" cy="1063652"/>
          </a:xfrm>
        </p:grpSpPr>
        <p:sp>
          <p:nvSpPr>
            <p:cNvPr id="366" name="Google Shape;366;p28"/>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8"/>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368" name="Google Shape;368;p28"/>
          <p:cNvPicPr preferRelativeResize="0"/>
          <p:nvPr/>
        </p:nvPicPr>
        <p:blipFill>
          <a:blip r:embed="rId3">
            <a:alphaModFix/>
          </a:blip>
          <a:stretch>
            <a:fillRect/>
          </a:stretch>
        </p:blipFill>
        <p:spPr>
          <a:xfrm>
            <a:off x="8540563" y="3033475"/>
            <a:ext cx="9303036" cy="6509151"/>
          </a:xfrm>
          <a:prstGeom prst="rect">
            <a:avLst/>
          </a:prstGeom>
          <a:noFill/>
          <a:ln>
            <a:noFill/>
          </a:ln>
        </p:spPr>
      </p:pic>
      <p:sp>
        <p:nvSpPr>
          <p:cNvPr id="369" name="Google Shape;369;p28"/>
          <p:cNvSpPr txBox="1"/>
          <p:nvPr/>
        </p:nvSpPr>
        <p:spPr>
          <a:xfrm>
            <a:off x="512250" y="3369950"/>
            <a:ext cx="8119500" cy="58362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b="1" lang="en-US" sz="3200">
                <a:solidFill>
                  <a:schemeClr val="dk1"/>
                </a:solidFill>
                <a:latin typeface="Calibri"/>
                <a:ea typeface="Calibri"/>
                <a:cs typeface="Calibri"/>
                <a:sym typeface="Calibri"/>
              </a:rPr>
              <a:t>Neutral sentiment: </a:t>
            </a:r>
            <a:endParaRPr b="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Topics: </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cash_tip_atm_gratuity</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reservations_reservation_wait_make</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parking_valet_lot_park</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Non-emotional </a:t>
            </a:r>
            <a:r>
              <a:rPr lang="en-US" sz="3200">
                <a:solidFill>
                  <a:schemeClr val="dk1"/>
                </a:solidFill>
                <a:latin typeface="Calibri"/>
                <a:ea typeface="Calibri"/>
                <a:cs typeface="Calibri"/>
                <a:sym typeface="Calibri"/>
              </a:rPr>
              <a:t>administrative</a:t>
            </a:r>
            <a:r>
              <a:rPr lang="en-US" sz="3200">
                <a:solidFill>
                  <a:schemeClr val="dk1"/>
                </a:solidFill>
                <a:latin typeface="Calibri"/>
                <a:ea typeface="Calibri"/>
                <a:cs typeface="Calibri"/>
                <a:sym typeface="Calibri"/>
              </a:rPr>
              <a:t> procedures of </a:t>
            </a:r>
            <a:r>
              <a:rPr lang="en-US" sz="3200">
                <a:solidFill>
                  <a:schemeClr val="dk1"/>
                </a:solidFill>
                <a:latin typeface="Calibri"/>
                <a:ea typeface="Calibri"/>
                <a:cs typeface="Calibri"/>
                <a:sym typeface="Calibri"/>
              </a:rPr>
              <a:t>restaurants (informational)</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Reservations</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Payment</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Logistical topics of </a:t>
            </a:r>
            <a:r>
              <a:rPr lang="en-US" sz="3200">
                <a:solidFill>
                  <a:schemeClr val="dk1"/>
                </a:solidFill>
                <a:latin typeface="Calibri"/>
                <a:ea typeface="Calibri"/>
                <a:cs typeface="Calibri"/>
                <a:sym typeface="Calibri"/>
              </a:rPr>
              <a:t>restaurants</a:t>
            </a:r>
            <a:endParaRPr sz="3200">
              <a:solidFill>
                <a:schemeClr val="dk1"/>
              </a:solidFill>
              <a:latin typeface="Calibri"/>
              <a:ea typeface="Calibri"/>
              <a:cs typeface="Calibri"/>
              <a:sym typeface="Calibri"/>
            </a:endParaRPr>
          </a:p>
          <a:p>
            <a:pPr indent="0" lvl="0" marL="457200" rtl="0" algn="l">
              <a:spcBef>
                <a:spcPts val="0"/>
              </a:spcBef>
              <a:spcAft>
                <a:spcPts val="0"/>
              </a:spcAft>
              <a:buNone/>
            </a:pPr>
            <a:r>
              <a:t/>
            </a:r>
            <a:endParaRPr sz="3200">
              <a:solidFill>
                <a:schemeClr val="dk1"/>
              </a:solidFill>
              <a:latin typeface="Calibri"/>
              <a:ea typeface="Calibri"/>
              <a:cs typeface="Calibri"/>
              <a:sym typeface="Calibri"/>
            </a:endParaRPr>
          </a:p>
        </p:txBody>
      </p:sp>
      <p:sp>
        <p:nvSpPr>
          <p:cNvPr id="370" name="Google Shape;370;p28"/>
          <p:cNvSpPr txBox="1"/>
          <p:nvPr/>
        </p:nvSpPr>
        <p:spPr>
          <a:xfrm>
            <a:off x="214825" y="228675"/>
            <a:ext cx="11769300" cy="23991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Insights/Results </a:t>
            </a:r>
            <a:endParaRPr sz="9538">
              <a:solidFill>
                <a:srgbClr val="FFFFFF"/>
              </a:solidFill>
              <a:latin typeface="Anton"/>
              <a:ea typeface="Anton"/>
              <a:cs typeface="Anton"/>
              <a:sym typeface="Anton"/>
            </a:endParaRPr>
          </a:p>
          <a:p>
            <a:pPr indent="-546100" lvl="0" marL="457200" marR="0" rtl="0" algn="l">
              <a:lnSpc>
                <a:spcPct val="110998"/>
              </a:lnSpc>
              <a:spcBef>
                <a:spcPts val="0"/>
              </a:spcBef>
              <a:spcAft>
                <a:spcPts val="0"/>
              </a:spcAft>
              <a:buClr>
                <a:srgbClr val="FFFFFF"/>
              </a:buClr>
              <a:buSzPts val="5000"/>
              <a:buFont typeface="Anton"/>
              <a:buChar char="-"/>
            </a:pPr>
            <a:r>
              <a:rPr lang="en-US" sz="5000">
                <a:solidFill>
                  <a:srgbClr val="FFFFFF"/>
                </a:solidFill>
                <a:latin typeface="Anton"/>
                <a:ea typeface="Anton"/>
                <a:cs typeface="Anton"/>
                <a:sym typeface="Anton"/>
              </a:rPr>
              <a:t>Sentiment Classification Topic Modeling</a:t>
            </a:r>
            <a:endParaRPr sz="5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374" name="Shape 374"/>
        <p:cNvGrpSpPr/>
        <p:nvPr/>
      </p:nvGrpSpPr>
      <p:grpSpPr>
        <a:xfrm>
          <a:off x="0" y="0"/>
          <a:ext cx="0" cy="0"/>
          <a:chOff x="0" y="0"/>
          <a:chExt cx="0" cy="0"/>
        </a:xfrm>
      </p:grpSpPr>
      <p:grpSp>
        <p:nvGrpSpPr>
          <p:cNvPr id="375" name="Google Shape;375;p29"/>
          <p:cNvGrpSpPr/>
          <p:nvPr/>
        </p:nvGrpSpPr>
        <p:grpSpPr>
          <a:xfrm>
            <a:off x="-1747509" y="7368946"/>
            <a:ext cx="6075397" cy="5836152"/>
            <a:chOff x="0" y="0"/>
            <a:chExt cx="1107255" cy="1063652"/>
          </a:xfrm>
        </p:grpSpPr>
        <p:sp>
          <p:nvSpPr>
            <p:cNvPr id="376" name="Google Shape;376;p29"/>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9"/>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78" name="Google Shape;378;p29"/>
          <p:cNvGrpSpPr/>
          <p:nvPr/>
        </p:nvGrpSpPr>
        <p:grpSpPr>
          <a:xfrm>
            <a:off x="15014295" y="-1097762"/>
            <a:ext cx="3573444" cy="3432724"/>
            <a:chOff x="0" y="0"/>
            <a:chExt cx="1107255" cy="1063652"/>
          </a:xfrm>
        </p:grpSpPr>
        <p:sp>
          <p:nvSpPr>
            <p:cNvPr id="379" name="Google Shape;379;p29"/>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9"/>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381" name="Google Shape;381;p29"/>
          <p:cNvPicPr preferRelativeResize="0"/>
          <p:nvPr/>
        </p:nvPicPr>
        <p:blipFill>
          <a:blip r:embed="rId3">
            <a:alphaModFix/>
          </a:blip>
          <a:stretch>
            <a:fillRect/>
          </a:stretch>
        </p:blipFill>
        <p:spPr>
          <a:xfrm>
            <a:off x="924400" y="3051550"/>
            <a:ext cx="9286123" cy="6465800"/>
          </a:xfrm>
          <a:prstGeom prst="rect">
            <a:avLst/>
          </a:prstGeom>
          <a:noFill/>
          <a:ln>
            <a:noFill/>
          </a:ln>
        </p:spPr>
      </p:pic>
      <p:sp>
        <p:nvSpPr>
          <p:cNvPr id="382" name="Google Shape;382;p29"/>
          <p:cNvSpPr txBox="1"/>
          <p:nvPr/>
        </p:nvSpPr>
        <p:spPr>
          <a:xfrm>
            <a:off x="10543000" y="3708800"/>
            <a:ext cx="7597800" cy="51513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b="1" lang="en-US" sz="3200">
                <a:solidFill>
                  <a:schemeClr val="dk1"/>
                </a:solidFill>
                <a:latin typeface="Calibri"/>
                <a:ea typeface="Calibri"/>
                <a:cs typeface="Calibri"/>
                <a:sym typeface="Calibri"/>
              </a:rPr>
              <a:t>Negative sentiment: </a:t>
            </a:r>
            <a:endParaRPr b="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Topics: </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service_slow_rude_horrible</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go_don’t_money_back</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place_miss_sucks_love</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ask_shes_waitress_waiter</a:t>
            </a:r>
            <a:endParaRPr i="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Poor service and refund problems</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Operating hours</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Negative overall experience</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Waiting Staff</a:t>
            </a:r>
            <a:r>
              <a:rPr lang="en-US" sz="3200">
                <a:solidFill>
                  <a:schemeClr val="dk1"/>
                </a:solidFill>
                <a:latin typeface="Calibri"/>
                <a:ea typeface="Calibri"/>
                <a:cs typeface="Calibri"/>
                <a:sym typeface="Calibri"/>
              </a:rPr>
              <a:t> issues</a:t>
            </a:r>
            <a:endParaRPr sz="3200">
              <a:solidFill>
                <a:schemeClr val="dk1"/>
              </a:solidFill>
              <a:latin typeface="Calibri"/>
              <a:ea typeface="Calibri"/>
              <a:cs typeface="Calibri"/>
              <a:sym typeface="Calibri"/>
            </a:endParaRPr>
          </a:p>
        </p:txBody>
      </p:sp>
      <p:sp>
        <p:nvSpPr>
          <p:cNvPr id="383" name="Google Shape;383;p29"/>
          <p:cNvSpPr txBox="1"/>
          <p:nvPr/>
        </p:nvSpPr>
        <p:spPr>
          <a:xfrm>
            <a:off x="664625" y="346375"/>
            <a:ext cx="11769300" cy="23991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Insights/Results </a:t>
            </a:r>
            <a:endParaRPr sz="9538">
              <a:solidFill>
                <a:srgbClr val="FFFFFF"/>
              </a:solidFill>
              <a:latin typeface="Anton"/>
              <a:ea typeface="Anton"/>
              <a:cs typeface="Anton"/>
              <a:sym typeface="Anton"/>
            </a:endParaRPr>
          </a:p>
          <a:p>
            <a:pPr indent="-546100" lvl="0" marL="457200" marR="0" rtl="0" algn="l">
              <a:lnSpc>
                <a:spcPct val="110998"/>
              </a:lnSpc>
              <a:spcBef>
                <a:spcPts val="0"/>
              </a:spcBef>
              <a:spcAft>
                <a:spcPts val="0"/>
              </a:spcAft>
              <a:buClr>
                <a:srgbClr val="FFFFFF"/>
              </a:buClr>
              <a:buSzPts val="5000"/>
              <a:buFont typeface="Anton"/>
              <a:buChar char="-"/>
            </a:pPr>
            <a:r>
              <a:rPr lang="en-US" sz="5000">
                <a:solidFill>
                  <a:srgbClr val="FFFFFF"/>
                </a:solidFill>
                <a:latin typeface="Anton"/>
                <a:ea typeface="Anton"/>
                <a:cs typeface="Anton"/>
                <a:sym typeface="Anton"/>
              </a:rPr>
              <a:t>Sentiment Classification Topic Modeling</a:t>
            </a:r>
            <a:endParaRPr sz="5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387" name="Shape 387"/>
        <p:cNvGrpSpPr/>
        <p:nvPr/>
      </p:nvGrpSpPr>
      <p:grpSpPr>
        <a:xfrm>
          <a:off x="0" y="0"/>
          <a:ext cx="0" cy="0"/>
          <a:chOff x="0" y="0"/>
          <a:chExt cx="0" cy="0"/>
        </a:xfrm>
      </p:grpSpPr>
      <p:grpSp>
        <p:nvGrpSpPr>
          <p:cNvPr id="388" name="Google Shape;388;p30"/>
          <p:cNvGrpSpPr/>
          <p:nvPr/>
        </p:nvGrpSpPr>
        <p:grpSpPr>
          <a:xfrm>
            <a:off x="-1747509" y="7368946"/>
            <a:ext cx="6075397" cy="5836152"/>
            <a:chOff x="0" y="0"/>
            <a:chExt cx="1107255" cy="1063652"/>
          </a:xfrm>
        </p:grpSpPr>
        <p:sp>
          <p:nvSpPr>
            <p:cNvPr id="389" name="Google Shape;389;p30"/>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0"/>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91" name="Google Shape;391;p30"/>
          <p:cNvGrpSpPr/>
          <p:nvPr/>
        </p:nvGrpSpPr>
        <p:grpSpPr>
          <a:xfrm>
            <a:off x="15014295" y="-1097762"/>
            <a:ext cx="3573444" cy="3432724"/>
            <a:chOff x="0" y="0"/>
            <a:chExt cx="1107255" cy="1063652"/>
          </a:xfrm>
        </p:grpSpPr>
        <p:sp>
          <p:nvSpPr>
            <p:cNvPr id="392" name="Google Shape;392;p30"/>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0"/>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394" name="Google Shape;394;p30"/>
          <p:cNvPicPr preferRelativeResize="0"/>
          <p:nvPr/>
        </p:nvPicPr>
        <p:blipFill>
          <a:blip r:embed="rId3">
            <a:alphaModFix/>
          </a:blip>
          <a:stretch>
            <a:fillRect/>
          </a:stretch>
        </p:blipFill>
        <p:spPr>
          <a:xfrm>
            <a:off x="9546576" y="3429001"/>
            <a:ext cx="7973726" cy="5509575"/>
          </a:xfrm>
          <a:prstGeom prst="rect">
            <a:avLst/>
          </a:prstGeom>
          <a:noFill/>
          <a:ln>
            <a:noFill/>
          </a:ln>
        </p:spPr>
      </p:pic>
      <p:sp>
        <p:nvSpPr>
          <p:cNvPr id="395" name="Google Shape;395;p30"/>
          <p:cNvSpPr txBox="1"/>
          <p:nvPr/>
        </p:nvSpPr>
        <p:spPr>
          <a:xfrm>
            <a:off x="882575" y="3048500"/>
            <a:ext cx="8664000" cy="50979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b="1" lang="en-US" sz="3200">
                <a:solidFill>
                  <a:schemeClr val="dk1"/>
                </a:solidFill>
                <a:latin typeface="Calibri"/>
                <a:ea typeface="Calibri"/>
                <a:cs typeface="Calibri"/>
                <a:sym typeface="Calibri"/>
              </a:rPr>
              <a:t>All cuisines: </a:t>
            </a:r>
            <a:endParaRPr b="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Topics:</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food_good_lunch_great </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service_slow_rude_horrible</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Food quality across all types of restaurants</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Service issues among all cuisines</a:t>
            </a:r>
            <a:endParaRPr sz="3200">
              <a:solidFill>
                <a:schemeClr val="dk1"/>
              </a:solidFill>
              <a:latin typeface="Calibri"/>
              <a:ea typeface="Calibri"/>
              <a:cs typeface="Calibri"/>
              <a:sym typeface="Calibri"/>
            </a:endParaRPr>
          </a:p>
          <a:p>
            <a:pPr indent="-431800" lvl="0" marL="457200" rtl="0" algn="l">
              <a:spcBef>
                <a:spcPts val="0"/>
              </a:spcBef>
              <a:spcAft>
                <a:spcPts val="0"/>
              </a:spcAft>
              <a:buClr>
                <a:schemeClr val="dk1"/>
              </a:buClr>
              <a:buSzPts val="3200"/>
              <a:buFont typeface="Calibri"/>
              <a:buChar char="●"/>
            </a:pPr>
            <a:r>
              <a:rPr b="1" lang="en-US" sz="3200">
                <a:solidFill>
                  <a:schemeClr val="dk1"/>
                </a:solidFill>
                <a:latin typeface="Calibri"/>
                <a:ea typeface="Calibri"/>
                <a:cs typeface="Calibri"/>
                <a:sym typeface="Calibri"/>
              </a:rPr>
              <a:t>Chinese Cuisine: </a:t>
            </a:r>
            <a:endParaRPr b="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Topics:</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chinese_sichuan_food_szechuan</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dim_sum_sumyum_everyday</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ask_shes_waitress_watier</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Main dishes are important</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Service complaints</a:t>
            </a:r>
            <a:endParaRPr sz="3200">
              <a:solidFill>
                <a:schemeClr val="dk1"/>
              </a:solidFill>
              <a:latin typeface="Calibri"/>
              <a:ea typeface="Calibri"/>
              <a:cs typeface="Calibri"/>
              <a:sym typeface="Calibri"/>
            </a:endParaRPr>
          </a:p>
        </p:txBody>
      </p:sp>
      <p:sp>
        <p:nvSpPr>
          <p:cNvPr id="396" name="Google Shape;396;p30"/>
          <p:cNvSpPr txBox="1"/>
          <p:nvPr/>
        </p:nvSpPr>
        <p:spPr>
          <a:xfrm>
            <a:off x="417025" y="350425"/>
            <a:ext cx="11769300" cy="23991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Insights/Results </a:t>
            </a:r>
            <a:endParaRPr sz="9538">
              <a:solidFill>
                <a:srgbClr val="FFFFFF"/>
              </a:solidFill>
              <a:latin typeface="Anton"/>
              <a:ea typeface="Anton"/>
              <a:cs typeface="Anton"/>
              <a:sym typeface="Anton"/>
            </a:endParaRPr>
          </a:p>
          <a:p>
            <a:pPr indent="-546100" lvl="0" marL="457200" marR="0" rtl="0" algn="l">
              <a:lnSpc>
                <a:spcPct val="110998"/>
              </a:lnSpc>
              <a:spcBef>
                <a:spcPts val="0"/>
              </a:spcBef>
              <a:spcAft>
                <a:spcPts val="0"/>
              </a:spcAft>
              <a:buClr>
                <a:srgbClr val="FFFFFF"/>
              </a:buClr>
              <a:buSzPts val="5000"/>
              <a:buFont typeface="Anton"/>
              <a:buChar char="-"/>
            </a:pPr>
            <a:r>
              <a:rPr lang="en-US" sz="5000">
                <a:solidFill>
                  <a:srgbClr val="FFFFFF"/>
                </a:solidFill>
                <a:latin typeface="Anton"/>
                <a:ea typeface="Anton"/>
                <a:cs typeface="Anton"/>
                <a:sym typeface="Anton"/>
              </a:rPr>
              <a:t>Cuisine</a:t>
            </a:r>
            <a:r>
              <a:rPr lang="en-US" sz="5000">
                <a:solidFill>
                  <a:srgbClr val="FFFFFF"/>
                </a:solidFill>
                <a:latin typeface="Anton"/>
                <a:ea typeface="Anton"/>
                <a:cs typeface="Anton"/>
                <a:sym typeface="Anton"/>
              </a:rPr>
              <a:t> Classification Topic Modeling</a:t>
            </a:r>
            <a:endParaRPr sz="5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400" name="Shape 400"/>
        <p:cNvGrpSpPr/>
        <p:nvPr/>
      </p:nvGrpSpPr>
      <p:grpSpPr>
        <a:xfrm>
          <a:off x="0" y="0"/>
          <a:ext cx="0" cy="0"/>
          <a:chOff x="0" y="0"/>
          <a:chExt cx="0" cy="0"/>
        </a:xfrm>
      </p:grpSpPr>
      <p:grpSp>
        <p:nvGrpSpPr>
          <p:cNvPr id="401" name="Google Shape;401;p31"/>
          <p:cNvGrpSpPr/>
          <p:nvPr/>
        </p:nvGrpSpPr>
        <p:grpSpPr>
          <a:xfrm>
            <a:off x="-1747509" y="7368946"/>
            <a:ext cx="6075397" cy="5836152"/>
            <a:chOff x="0" y="0"/>
            <a:chExt cx="1107255" cy="1063652"/>
          </a:xfrm>
        </p:grpSpPr>
        <p:sp>
          <p:nvSpPr>
            <p:cNvPr id="402" name="Google Shape;402;p31"/>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1"/>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04" name="Google Shape;404;p31"/>
          <p:cNvGrpSpPr/>
          <p:nvPr/>
        </p:nvGrpSpPr>
        <p:grpSpPr>
          <a:xfrm>
            <a:off x="15014295" y="-1097762"/>
            <a:ext cx="3573444" cy="3432724"/>
            <a:chOff x="0" y="0"/>
            <a:chExt cx="1107255" cy="1063652"/>
          </a:xfrm>
        </p:grpSpPr>
        <p:sp>
          <p:nvSpPr>
            <p:cNvPr id="405" name="Google Shape;405;p31"/>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1"/>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407" name="Google Shape;407;p31"/>
          <p:cNvPicPr preferRelativeResize="0"/>
          <p:nvPr/>
        </p:nvPicPr>
        <p:blipFill>
          <a:blip r:embed="rId3">
            <a:alphaModFix/>
          </a:blip>
          <a:stretch>
            <a:fillRect/>
          </a:stretch>
        </p:blipFill>
        <p:spPr>
          <a:xfrm>
            <a:off x="801175" y="3230746"/>
            <a:ext cx="9127699" cy="6258176"/>
          </a:xfrm>
          <a:prstGeom prst="rect">
            <a:avLst/>
          </a:prstGeom>
          <a:noFill/>
          <a:ln>
            <a:noFill/>
          </a:ln>
        </p:spPr>
      </p:pic>
      <p:sp>
        <p:nvSpPr>
          <p:cNvPr id="408" name="Google Shape;408;p31"/>
          <p:cNvSpPr txBox="1"/>
          <p:nvPr/>
        </p:nvSpPr>
        <p:spPr>
          <a:xfrm>
            <a:off x="10443150" y="4010625"/>
            <a:ext cx="7385400" cy="54783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b="1" lang="en-US" sz="3200">
                <a:solidFill>
                  <a:schemeClr val="dk1"/>
                </a:solidFill>
                <a:latin typeface="Calibri"/>
                <a:ea typeface="Calibri"/>
                <a:cs typeface="Calibri"/>
                <a:sym typeface="Calibri"/>
              </a:rPr>
              <a:t>American</a:t>
            </a:r>
            <a:r>
              <a:rPr b="1" lang="en-US" sz="3200">
                <a:solidFill>
                  <a:schemeClr val="dk1"/>
                </a:solidFill>
                <a:latin typeface="Calibri"/>
                <a:ea typeface="Calibri"/>
                <a:cs typeface="Calibri"/>
                <a:sym typeface="Calibri"/>
              </a:rPr>
              <a:t> Cuisine: </a:t>
            </a:r>
            <a:endParaRPr b="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Topics:</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wings_boneless_buffalo_get</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brunch_dinner_mimosas_sunday</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happy_hour_sunday_ppmp</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Main dishes are important</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Brunch is popular meal</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Happy hour is apart of American culture</a:t>
            </a:r>
            <a:endParaRPr sz="3200">
              <a:solidFill>
                <a:schemeClr val="dk1"/>
              </a:solidFill>
              <a:latin typeface="Calibri"/>
              <a:ea typeface="Calibri"/>
              <a:cs typeface="Calibri"/>
              <a:sym typeface="Calibri"/>
            </a:endParaRPr>
          </a:p>
        </p:txBody>
      </p:sp>
      <p:sp>
        <p:nvSpPr>
          <p:cNvPr id="409" name="Google Shape;409;p31"/>
          <p:cNvSpPr txBox="1"/>
          <p:nvPr/>
        </p:nvSpPr>
        <p:spPr>
          <a:xfrm>
            <a:off x="417025" y="350425"/>
            <a:ext cx="11769300" cy="23991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Insights/Results </a:t>
            </a:r>
            <a:endParaRPr sz="9538">
              <a:solidFill>
                <a:srgbClr val="FFFFFF"/>
              </a:solidFill>
              <a:latin typeface="Anton"/>
              <a:ea typeface="Anton"/>
              <a:cs typeface="Anton"/>
              <a:sym typeface="Anton"/>
            </a:endParaRPr>
          </a:p>
          <a:p>
            <a:pPr indent="-546100" lvl="0" marL="457200" marR="0" rtl="0" algn="l">
              <a:lnSpc>
                <a:spcPct val="110998"/>
              </a:lnSpc>
              <a:spcBef>
                <a:spcPts val="0"/>
              </a:spcBef>
              <a:spcAft>
                <a:spcPts val="0"/>
              </a:spcAft>
              <a:buClr>
                <a:srgbClr val="FFFFFF"/>
              </a:buClr>
              <a:buSzPts val="5000"/>
              <a:buFont typeface="Anton"/>
              <a:buChar char="-"/>
            </a:pPr>
            <a:r>
              <a:rPr lang="en-US" sz="5000">
                <a:solidFill>
                  <a:srgbClr val="FFFFFF"/>
                </a:solidFill>
                <a:latin typeface="Anton"/>
                <a:ea typeface="Anton"/>
                <a:cs typeface="Anton"/>
                <a:sym typeface="Anton"/>
              </a:rPr>
              <a:t>Cuisine Classification Topic Modeling</a:t>
            </a:r>
            <a:endParaRPr sz="5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101" name="Shape 101"/>
        <p:cNvGrpSpPr/>
        <p:nvPr/>
      </p:nvGrpSpPr>
      <p:grpSpPr>
        <a:xfrm>
          <a:off x="0" y="0"/>
          <a:ext cx="0" cy="0"/>
          <a:chOff x="0" y="0"/>
          <a:chExt cx="0" cy="0"/>
        </a:xfrm>
      </p:grpSpPr>
      <p:grpSp>
        <p:nvGrpSpPr>
          <p:cNvPr id="102" name="Google Shape;102;p14"/>
          <p:cNvGrpSpPr/>
          <p:nvPr/>
        </p:nvGrpSpPr>
        <p:grpSpPr>
          <a:xfrm>
            <a:off x="13685465" y="4122827"/>
            <a:ext cx="3287737" cy="3287737"/>
            <a:chOff x="0" y="0"/>
            <a:chExt cx="812800" cy="812800"/>
          </a:xfrm>
        </p:grpSpPr>
        <p:sp>
          <p:nvSpPr>
            <p:cNvPr id="103" name="Google Shape;103;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4"/>
            <p:cNvSpPr txBox="1"/>
            <p:nvPr/>
          </p:nvSpPr>
          <p:spPr>
            <a:xfrm>
              <a:off x="76200" y="47625"/>
              <a:ext cx="660400" cy="68897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05" name="Google Shape;105;p14"/>
          <p:cNvSpPr/>
          <p:nvPr/>
        </p:nvSpPr>
        <p:spPr>
          <a:xfrm>
            <a:off x="12797794" y="4984852"/>
            <a:ext cx="4273448" cy="4273448"/>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rotWithShape="1">
            <a:blip r:embed="rId3">
              <a:alphaModFix/>
            </a:blip>
            <a:stretch>
              <a:fillRect b="0" l="-25469" r="-25469"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4"/>
          <p:cNvSpPr/>
          <p:nvPr/>
        </p:nvSpPr>
        <p:spPr>
          <a:xfrm flipH="1" rot="-955566">
            <a:off x="15898842" y="6981760"/>
            <a:ext cx="2720916" cy="1592972"/>
          </a:xfrm>
          <a:custGeom>
            <a:rect b="b" l="l" r="r" t="t"/>
            <a:pathLst>
              <a:path extrusionOk="0" h="1592972" w="2720916">
                <a:moveTo>
                  <a:pt x="2720916" y="0"/>
                </a:moveTo>
                <a:lnTo>
                  <a:pt x="0" y="0"/>
                </a:lnTo>
                <a:lnTo>
                  <a:pt x="0" y="1592972"/>
                </a:lnTo>
                <a:lnTo>
                  <a:pt x="2720916" y="1592972"/>
                </a:lnTo>
                <a:lnTo>
                  <a:pt x="2720916" y="0"/>
                </a:lnTo>
                <a:close/>
              </a:path>
            </a:pathLst>
          </a:custGeom>
          <a:blipFill rotWithShape="1">
            <a:blip r:embed="rId4">
              <a:alphaModFix/>
            </a:blip>
            <a:stretch>
              <a:fillRect b="0" l="0" r="0" t="0"/>
            </a:stretch>
          </a:blipFill>
          <a:ln>
            <a:noFill/>
          </a:ln>
        </p:spPr>
      </p:sp>
      <p:sp>
        <p:nvSpPr>
          <p:cNvPr id="107" name="Google Shape;107;p14"/>
          <p:cNvSpPr/>
          <p:nvPr/>
        </p:nvSpPr>
        <p:spPr>
          <a:xfrm>
            <a:off x="15732508" y="4263142"/>
            <a:ext cx="1778345" cy="668471"/>
          </a:xfrm>
          <a:custGeom>
            <a:rect b="b" l="l" r="r" t="t"/>
            <a:pathLst>
              <a:path extrusionOk="0" h="668471" w="1778345">
                <a:moveTo>
                  <a:pt x="0" y="0"/>
                </a:moveTo>
                <a:lnTo>
                  <a:pt x="1778345" y="0"/>
                </a:lnTo>
                <a:lnTo>
                  <a:pt x="1778345" y="668471"/>
                </a:lnTo>
                <a:lnTo>
                  <a:pt x="0" y="668471"/>
                </a:lnTo>
                <a:lnTo>
                  <a:pt x="0" y="0"/>
                </a:lnTo>
                <a:close/>
              </a:path>
            </a:pathLst>
          </a:custGeom>
          <a:blipFill rotWithShape="1">
            <a:blip r:embed="rId5">
              <a:alphaModFix/>
            </a:blip>
            <a:stretch>
              <a:fillRect b="0" l="-48084" r="0" t="0"/>
            </a:stretch>
          </a:blipFill>
          <a:ln>
            <a:noFill/>
          </a:ln>
        </p:spPr>
      </p:sp>
      <p:grpSp>
        <p:nvGrpSpPr>
          <p:cNvPr id="108" name="Google Shape;108;p14"/>
          <p:cNvGrpSpPr/>
          <p:nvPr/>
        </p:nvGrpSpPr>
        <p:grpSpPr>
          <a:xfrm>
            <a:off x="-2259037" y="3499632"/>
            <a:ext cx="3287737" cy="3287737"/>
            <a:chOff x="0" y="0"/>
            <a:chExt cx="812800" cy="812800"/>
          </a:xfrm>
        </p:grpSpPr>
        <p:sp>
          <p:nvSpPr>
            <p:cNvPr id="109" name="Google Shape;109;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txBox="1"/>
            <p:nvPr/>
          </p:nvSpPr>
          <p:spPr>
            <a:xfrm>
              <a:off x="76200" y="47625"/>
              <a:ext cx="660400" cy="68897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11" name="Google Shape;111;p14"/>
          <p:cNvSpPr txBox="1"/>
          <p:nvPr/>
        </p:nvSpPr>
        <p:spPr>
          <a:xfrm>
            <a:off x="2894894" y="4357133"/>
            <a:ext cx="4229100" cy="963900"/>
          </a:xfrm>
          <a:prstGeom prst="rect">
            <a:avLst/>
          </a:prstGeom>
          <a:noFill/>
          <a:ln>
            <a:noFill/>
          </a:ln>
        </p:spPr>
        <p:txBody>
          <a:bodyPr anchorCtr="0" anchor="t" bIns="0" lIns="0" spcFirstLastPara="1" rIns="0" wrap="square" tIns="0">
            <a:spAutoFit/>
          </a:bodyPr>
          <a:lstStyle/>
          <a:p>
            <a:pPr indent="0" lvl="0" marL="0" marR="0" rtl="0" algn="l">
              <a:lnSpc>
                <a:spcPct val="120028"/>
              </a:lnSpc>
              <a:spcBef>
                <a:spcPts val="0"/>
              </a:spcBef>
              <a:spcAft>
                <a:spcPts val="0"/>
              </a:spcAft>
              <a:buNone/>
            </a:pPr>
            <a:r>
              <a:rPr lang="en-US" sz="2846">
                <a:solidFill>
                  <a:srgbClr val="FFFFFF"/>
                </a:solidFill>
              </a:rPr>
              <a:t>Business Problem Definition</a:t>
            </a:r>
            <a:endParaRPr/>
          </a:p>
        </p:txBody>
      </p:sp>
      <p:grpSp>
        <p:nvGrpSpPr>
          <p:cNvPr id="112" name="Google Shape;112;p14"/>
          <p:cNvGrpSpPr/>
          <p:nvPr/>
        </p:nvGrpSpPr>
        <p:grpSpPr>
          <a:xfrm>
            <a:off x="1605387" y="4099335"/>
            <a:ext cx="977751" cy="1124573"/>
            <a:chOff x="0" y="-57150"/>
            <a:chExt cx="341123" cy="392347"/>
          </a:xfrm>
        </p:grpSpPr>
        <p:sp>
          <p:nvSpPr>
            <p:cNvPr id="113" name="Google Shape;113;p14"/>
            <p:cNvSpPr/>
            <p:nvPr/>
          </p:nvSpPr>
          <p:spPr>
            <a:xfrm>
              <a:off x="0" y="0"/>
              <a:ext cx="341123" cy="335197"/>
            </a:xfrm>
            <a:custGeom>
              <a:rect b="b" l="l" r="r" t="t"/>
              <a:pathLst>
                <a:path extrusionOk="0" h="335197" w="341123">
                  <a:moveTo>
                    <a:pt x="167598" y="0"/>
                  </a:moveTo>
                  <a:lnTo>
                    <a:pt x="173524" y="0"/>
                  </a:lnTo>
                  <a:cubicBezTo>
                    <a:pt x="217974" y="0"/>
                    <a:pt x="260604" y="17658"/>
                    <a:pt x="292034" y="49088"/>
                  </a:cubicBezTo>
                  <a:cubicBezTo>
                    <a:pt x="323465" y="80519"/>
                    <a:pt x="341123" y="123149"/>
                    <a:pt x="341123" y="167598"/>
                  </a:cubicBezTo>
                  <a:lnTo>
                    <a:pt x="341123" y="167598"/>
                  </a:lnTo>
                  <a:cubicBezTo>
                    <a:pt x="341123" y="212048"/>
                    <a:pt x="323465" y="254678"/>
                    <a:pt x="292034" y="286109"/>
                  </a:cubicBezTo>
                  <a:cubicBezTo>
                    <a:pt x="260604" y="317539"/>
                    <a:pt x="217974" y="335197"/>
                    <a:pt x="173524" y="335197"/>
                  </a:cubicBezTo>
                  <a:lnTo>
                    <a:pt x="167598" y="335197"/>
                  </a:lnTo>
                  <a:cubicBezTo>
                    <a:pt x="123149" y="335197"/>
                    <a:pt x="80519" y="317539"/>
                    <a:pt x="49088" y="286109"/>
                  </a:cubicBezTo>
                  <a:cubicBezTo>
                    <a:pt x="17658" y="254678"/>
                    <a:pt x="0" y="212048"/>
                    <a:pt x="0" y="167598"/>
                  </a:cubicBezTo>
                  <a:lnTo>
                    <a:pt x="0" y="167598"/>
                  </a:lnTo>
                  <a:cubicBezTo>
                    <a:pt x="0" y="123149"/>
                    <a:pt x="17658" y="80519"/>
                    <a:pt x="49088" y="49088"/>
                  </a:cubicBezTo>
                  <a:cubicBezTo>
                    <a:pt x="80519" y="17658"/>
                    <a:pt x="123149" y="0"/>
                    <a:pt x="167598"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4"/>
            <p:cNvSpPr txBox="1"/>
            <p:nvPr/>
          </p:nvSpPr>
          <p:spPr>
            <a:xfrm>
              <a:off x="0" y="-57150"/>
              <a:ext cx="341123" cy="392347"/>
            </a:xfrm>
            <a:prstGeom prst="rect">
              <a:avLst/>
            </a:prstGeom>
            <a:noFill/>
            <a:ln>
              <a:noFill/>
            </a:ln>
          </p:spPr>
          <p:txBody>
            <a:bodyPr anchorCtr="0" anchor="ctr" bIns="50800" lIns="50800" spcFirstLastPara="1" rIns="50800" wrap="square" tIns="50800">
              <a:noAutofit/>
            </a:bodyPr>
            <a:lstStyle/>
            <a:p>
              <a:pPr indent="0" lvl="0" marL="0" marR="0" rtl="0" algn="ctr">
                <a:lnSpc>
                  <a:spcPct val="140012"/>
                </a:lnSpc>
                <a:spcBef>
                  <a:spcPts val="0"/>
                </a:spcBef>
                <a:spcAft>
                  <a:spcPts val="0"/>
                </a:spcAft>
                <a:buNone/>
              </a:pPr>
              <a:r>
                <a:rPr b="0" i="0" lang="en-US" sz="3099" u="none" cap="none" strike="noStrike">
                  <a:solidFill>
                    <a:srgbClr val="FFFFFF"/>
                  </a:solidFill>
                  <a:latin typeface="Arial"/>
                  <a:ea typeface="Arial"/>
                  <a:cs typeface="Arial"/>
                  <a:sym typeface="Arial"/>
                </a:rPr>
                <a:t>A</a:t>
              </a:r>
              <a:endParaRPr/>
            </a:p>
          </p:txBody>
        </p:sp>
      </p:grpSp>
      <p:sp>
        <p:nvSpPr>
          <p:cNvPr id="115" name="Google Shape;115;p14"/>
          <p:cNvSpPr txBox="1"/>
          <p:nvPr/>
        </p:nvSpPr>
        <p:spPr>
          <a:xfrm>
            <a:off x="2894894" y="5668735"/>
            <a:ext cx="3736800" cy="963900"/>
          </a:xfrm>
          <a:prstGeom prst="rect">
            <a:avLst/>
          </a:prstGeom>
          <a:noFill/>
          <a:ln>
            <a:noFill/>
          </a:ln>
        </p:spPr>
        <p:txBody>
          <a:bodyPr anchorCtr="0" anchor="t" bIns="0" lIns="0" spcFirstLastPara="1" rIns="0" wrap="square" tIns="0">
            <a:spAutoFit/>
          </a:bodyPr>
          <a:lstStyle/>
          <a:p>
            <a:pPr indent="0" lvl="0" marL="0" marR="0" rtl="0" algn="l">
              <a:lnSpc>
                <a:spcPct val="120028"/>
              </a:lnSpc>
              <a:spcBef>
                <a:spcPts val="0"/>
              </a:spcBef>
              <a:spcAft>
                <a:spcPts val="0"/>
              </a:spcAft>
              <a:buNone/>
            </a:pPr>
            <a:r>
              <a:rPr lang="en-US" sz="2846">
                <a:solidFill>
                  <a:srgbClr val="FFFFFF"/>
                </a:solidFill>
              </a:rPr>
              <a:t>Dataset scope/ Filtering conditions</a:t>
            </a:r>
            <a:endParaRPr/>
          </a:p>
        </p:txBody>
      </p:sp>
      <p:grpSp>
        <p:nvGrpSpPr>
          <p:cNvPr id="116" name="Google Shape;116;p14"/>
          <p:cNvGrpSpPr/>
          <p:nvPr/>
        </p:nvGrpSpPr>
        <p:grpSpPr>
          <a:xfrm>
            <a:off x="1605387" y="5409347"/>
            <a:ext cx="977751" cy="1124573"/>
            <a:chOff x="0" y="-57150"/>
            <a:chExt cx="341123" cy="392347"/>
          </a:xfrm>
        </p:grpSpPr>
        <p:sp>
          <p:nvSpPr>
            <p:cNvPr id="117" name="Google Shape;117;p14"/>
            <p:cNvSpPr/>
            <p:nvPr/>
          </p:nvSpPr>
          <p:spPr>
            <a:xfrm>
              <a:off x="0" y="0"/>
              <a:ext cx="341123" cy="335197"/>
            </a:xfrm>
            <a:custGeom>
              <a:rect b="b" l="l" r="r" t="t"/>
              <a:pathLst>
                <a:path extrusionOk="0" h="335197" w="341123">
                  <a:moveTo>
                    <a:pt x="167598" y="0"/>
                  </a:moveTo>
                  <a:lnTo>
                    <a:pt x="173524" y="0"/>
                  </a:lnTo>
                  <a:cubicBezTo>
                    <a:pt x="217974" y="0"/>
                    <a:pt x="260604" y="17658"/>
                    <a:pt x="292034" y="49088"/>
                  </a:cubicBezTo>
                  <a:cubicBezTo>
                    <a:pt x="323465" y="80519"/>
                    <a:pt x="341123" y="123149"/>
                    <a:pt x="341123" y="167598"/>
                  </a:cubicBezTo>
                  <a:lnTo>
                    <a:pt x="341123" y="167598"/>
                  </a:lnTo>
                  <a:cubicBezTo>
                    <a:pt x="341123" y="212048"/>
                    <a:pt x="323465" y="254678"/>
                    <a:pt x="292034" y="286109"/>
                  </a:cubicBezTo>
                  <a:cubicBezTo>
                    <a:pt x="260604" y="317539"/>
                    <a:pt x="217974" y="335197"/>
                    <a:pt x="173524" y="335197"/>
                  </a:cubicBezTo>
                  <a:lnTo>
                    <a:pt x="167598" y="335197"/>
                  </a:lnTo>
                  <a:cubicBezTo>
                    <a:pt x="123149" y="335197"/>
                    <a:pt x="80519" y="317539"/>
                    <a:pt x="49088" y="286109"/>
                  </a:cubicBezTo>
                  <a:cubicBezTo>
                    <a:pt x="17658" y="254678"/>
                    <a:pt x="0" y="212048"/>
                    <a:pt x="0" y="167598"/>
                  </a:cubicBezTo>
                  <a:lnTo>
                    <a:pt x="0" y="167598"/>
                  </a:lnTo>
                  <a:cubicBezTo>
                    <a:pt x="0" y="123149"/>
                    <a:pt x="17658" y="80519"/>
                    <a:pt x="49088" y="49088"/>
                  </a:cubicBezTo>
                  <a:cubicBezTo>
                    <a:pt x="80519" y="17658"/>
                    <a:pt x="123149" y="0"/>
                    <a:pt x="167598"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4"/>
            <p:cNvSpPr txBox="1"/>
            <p:nvPr/>
          </p:nvSpPr>
          <p:spPr>
            <a:xfrm>
              <a:off x="0" y="-57150"/>
              <a:ext cx="341123" cy="392347"/>
            </a:xfrm>
            <a:prstGeom prst="rect">
              <a:avLst/>
            </a:prstGeom>
            <a:noFill/>
            <a:ln>
              <a:noFill/>
            </a:ln>
          </p:spPr>
          <p:txBody>
            <a:bodyPr anchorCtr="0" anchor="ctr" bIns="50800" lIns="50800" spcFirstLastPara="1" rIns="50800" wrap="square" tIns="50800">
              <a:noAutofit/>
            </a:bodyPr>
            <a:lstStyle/>
            <a:p>
              <a:pPr indent="0" lvl="0" marL="0" marR="0" rtl="0" algn="ctr">
                <a:lnSpc>
                  <a:spcPct val="140012"/>
                </a:lnSpc>
                <a:spcBef>
                  <a:spcPts val="0"/>
                </a:spcBef>
                <a:spcAft>
                  <a:spcPts val="0"/>
                </a:spcAft>
                <a:buNone/>
              </a:pPr>
              <a:r>
                <a:rPr b="0" i="0" lang="en-US" sz="3099" u="none" cap="none" strike="noStrike">
                  <a:solidFill>
                    <a:srgbClr val="FFFFFF"/>
                  </a:solidFill>
                  <a:latin typeface="Arial"/>
                  <a:ea typeface="Arial"/>
                  <a:cs typeface="Arial"/>
                  <a:sym typeface="Arial"/>
                </a:rPr>
                <a:t>B</a:t>
              </a:r>
              <a:endParaRPr/>
            </a:p>
          </p:txBody>
        </p:sp>
      </p:grpSp>
      <p:sp>
        <p:nvSpPr>
          <p:cNvPr id="119" name="Google Shape;119;p14"/>
          <p:cNvSpPr txBox="1"/>
          <p:nvPr/>
        </p:nvSpPr>
        <p:spPr>
          <a:xfrm>
            <a:off x="2894894" y="6972414"/>
            <a:ext cx="3270600" cy="963900"/>
          </a:xfrm>
          <a:prstGeom prst="rect">
            <a:avLst/>
          </a:prstGeom>
          <a:noFill/>
          <a:ln>
            <a:noFill/>
          </a:ln>
        </p:spPr>
        <p:txBody>
          <a:bodyPr anchorCtr="0" anchor="t" bIns="0" lIns="0" spcFirstLastPara="1" rIns="0" wrap="square" tIns="0">
            <a:spAutoFit/>
          </a:bodyPr>
          <a:lstStyle/>
          <a:p>
            <a:pPr indent="0" lvl="0" marL="0" marR="0" rtl="0" algn="l">
              <a:lnSpc>
                <a:spcPct val="120028"/>
              </a:lnSpc>
              <a:spcBef>
                <a:spcPts val="0"/>
              </a:spcBef>
              <a:spcAft>
                <a:spcPts val="0"/>
              </a:spcAft>
              <a:buNone/>
            </a:pPr>
            <a:r>
              <a:rPr lang="en-US" sz="2846">
                <a:solidFill>
                  <a:srgbClr val="FFFFFF"/>
                </a:solidFill>
              </a:rPr>
              <a:t>Exploratory Data Analysis</a:t>
            </a:r>
            <a:endParaRPr/>
          </a:p>
        </p:txBody>
      </p:sp>
      <p:grpSp>
        <p:nvGrpSpPr>
          <p:cNvPr id="120" name="Google Shape;120;p14"/>
          <p:cNvGrpSpPr/>
          <p:nvPr/>
        </p:nvGrpSpPr>
        <p:grpSpPr>
          <a:xfrm>
            <a:off x="1605387" y="6714616"/>
            <a:ext cx="977751" cy="1124573"/>
            <a:chOff x="0" y="-57150"/>
            <a:chExt cx="341123" cy="392347"/>
          </a:xfrm>
        </p:grpSpPr>
        <p:sp>
          <p:nvSpPr>
            <p:cNvPr id="121" name="Google Shape;121;p14"/>
            <p:cNvSpPr/>
            <p:nvPr/>
          </p:nvSpPr>
          <p:spPr>
            <a:xfrm>
              <a:off x="0" y="0"/>
              <a:ext cx="341123" cy="335197"/>
            </a:xfrm>
            <a:custGeom>
              <a:rect b="b" l="l" r="r" t="t"/>
              <a:pathLst>
                <a:path extrusionOk="0" h="335197" w="341123">
                  <a:moveTo>
                    <a:pt x="167598" y="0"/>
                  </a:moveTo>
                  <a:lnTo>
                    <a:pt x="173524" y="0"/>
                  </a:lnTo>
                  <a:cubicBezTo>
                    <a:pt x="217974" y="0"/>
                    <a:pt x="260604" y="17658"/>
                    <a:pt x="292034" y="49088"/>
                  </a:cubicBezTo>
                  <a:cubicBezTo>
                    <a:pt x="323465" y="80519"/>
                    <a:pt x="341123" y="123149"/>
                    <a:pt x="341123" y="167598"/>
                  </a:cubicBezTo>
                  <a:lnTo>
                    <a:pt x="341123" y="167598"/>
                  </a:lnTo>
                  <a:cubicBezTo>
                    <a:pt x="341123" y="212048"/>
                    <a:pt x="323465" y="254678"/>
                    <a:pt x="292034" y="286109"/>
                  </a:cubicBezTo>
                  <a:cubicBezTo>
                    <a:pt x="260604" y="317539"/>
                    <a:pt x="217974" y="335197"/>
                    <a:pt x="173524" y="335197"/>
                  </a:cubicBezTo>
                  <a:lnTo>
                    <a:pt x="167598" y="335197"/>
                  </a:lnTo>
                  <a:cubicBezTo>
                    <a:pt x="123149" y="335197"/>
                    <a:pt x="80519" y="317539"/>
                    <a:pt x="49088" y="286109"/>
                  </a:cubicBezTo>
                  <a:cubicBezTo>
                    <a:pt x="17658" y="254678"/>
                    <a:pt x="0" y="212048"/>
                    <a:pt x="0" y="167598"/>
                  </a:cubicBezTo>
                  <a:lnTo>
                    <a:pt x="0" y="167598"/>
                  </a:lnTo>
                  <a:cubicBezTo>
                    <a:pt x="0" y="123149"/>
                    <a:pt x="17658" y="80519"/>
                    <a:pt x="49088" y="49088"/>
                  </a:cubicBezTo>
                  <a:cubicBezTo>
                    <a:pt x="80519" y="17658"/>
                    <a:pt x="123149" y="0"/>
                    <a:pt x="167598"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txBox="1"/>
            <p:nvPr/>
          </p:nvSpPr>
          <p:spPr>
            <a:xfrm>
              <a:off x="0" y="-57150"/>
              <a:ext cx="341123" cy="392347"/>
            </a:xfrm>
            <a:prstGeom prst="rect">
              <a:avLst/>
            </a:prstGeom>
            <a:noFill/>
            <a:ln>
              <a:noFill/>
            </a:ln>
          </p:spPr>
          <p:txBody>
            <a:bodyPr anchorCtr="0" anchor="ctr" bIns="50800" lIns="50800" spcFirstLastPara="1" rIns="50800" wrap="square" tIns="50800">
              <a:noAutofit/>
            </a:bodyPr>
            <a:lstStyle/>
            <a:p>
              <a:pPr indent="0" lvl="0" marL="0" marR="0" rtl="0" algn="ctr">
                <a:lnSpc>
                  <a:spcPct val="140012"/>
                </a:lnSpc>
                <a:spcBef>
                  <a:spcPts val="0"/>
                </a:spcBef>
                <a:spcAft>
                  <a:spcPts val="0"/>
                </a:spcAft>
                <a:buNone/>
              </a:pPr>
              <a:r>
                <a:rPr b="0" i="0" lang="en-US" sz="3099" u="none" cap="none" strike="noStrike">
                  <a:solidFill>
                    <a:srgbClr val="FFFFFF"/>
                  </a:solidFill>
                  <a:latin typeface="Arial"/>
                  <a:ea typeface="Arial"/>
                  <a:cs typeface="Arial"/>
                  <a:sym typeface="Arial"/>
                </a:rPr>
                <a:t>C</a:t>
              </a:r>
              <a:endParaRPr/>
            </a:p>
          </p:txBody>
        </p:sp>
      </p:grpSp>
      <p:sp>
        <p:nvSpPr>
          <p:cNvPr id="123" name="Google Shape;123;p14"/>
          <p:cNvSpPr txBox="1"/>
          <p:nvPr/>
        </p:nvSpPr>
        <p:spPr>
          <a:xfrm>
            <a:off x="9159280" y="4428946"/>
            <a:ext cx="2490900" cy="438000"/>
          </a:xfrm>
          <a:prstGeom prst="rect">
            <a:avLst/>
          </a:prstGeom>
          <a:noFill/>
          <a:ln>
            <a:noFill/>
          </a:ln>
        </p:spPr>
        <p:txBody>
          <a:bodyPr anchorCtr="0" anchor="t" bIns="0" lIns="0" spcFirstLastPara="1" rIns="0" wrap="square" tIns="0">
            <a:spAutoFit/>
          </a:bodyPr>
          <a:lstStyle/>
          <a:p>
            <a:pPr indent="0" lvl="0" marL="0" marR="0" rtl="0" algn="l">
              <a:lnSpc>
                <a:spcPct val="120028"/>
              </a:lnSpc>
              <a:spcBef>
                <a:spcPts val="0"/>
              </a:spcBef>
              <a:spcAft>
                <a:spcPts val="0"/>
              </a:spcAft>
              <a:buNone/>
            </a:pPr>
            <a:r>
              <a:rPr lang="en-US" sz="2846">
                <a:solidFill>
                  <a:srgbClr val="FFFFFF"/>
                </a:solidFill>
              </a:rPr>
              <a:t>Methodology</a:t>
            </a:r>
            <a:endParaRPr/>
          </a:p>
        </p:txBody>
      </p:sp>
      <p:grpSp>
        <p:nvGrpSpPr>
          <p:cNvPr id="124" name="Google Shape;124;p14"/>
          <p:cNvGrpSpPr/>
          <p:nvPr/>
        </p:nvGrpSpPr>
        <p:grpSpPr>
          <a:xfrm>
            <a:off x="7775316" y="4099335"/>
            <a:ext cx="977751" cy="1124573"/>
            <a:chOff x="0" y="-57150"/>
            <a:chExt cx="341123" cy="392347"/>
          </a:xfrm>
        </p:grpSpPr>
        <p:sp>
          <p:nvSpPr>
            <p:cNvPr id="125" name="Google Shape;125;p14"/>
            <p:cNvSpPr/>
            <p:nvPr/>
          </p:nvSpPr>
          <p:spPr>
            <a:xfrm>
              <a:off x="0" y="0"/>
              <a:ext cx="341123" cy="335197"/>
            </a:xfrm>
            <a:custGeom>
              <a:rect b="b" l="l" r="r" t="t"/>
              <a:pathLst>
                <a:path extrusionOk="0" h="335197" w="341123">
                  <a:moveTo>
                    <a:pt x="167598" y="0"/>
                  </a:moveTo>
                  <a:lnTo>
                    <a:pt x="173524" y="0"/>
                  </a:lnTo>
                  <a:cubicBezTo>
                    <a:pt x="217974" y="0"/>
                    <a:pt x="260604" y="17658"/>
                    <a:pt x="292034" y="49088"/>
                  </a:cubicBezTo>
                  <a:cubicBezTo>
                    <a:pt x="323465" y="80519"/>
                    <a:pt x="341123" y="123149"/>
                    <a:pt x="341123" y="167598"/>
                  </a:cubicBezTo>
                  <a:lnTo>
                    <a:pt x="341123" y="167598"/>
                  </a:lnTo>
                  <a:cubicBezTo>
                    <a:pt x="341123" y="212048"/>
                    <a:pt x="323465" y="254678"/>
                    <a:pt x="292034" y="286109"/>
                  </a:cubicBezTo>
                  <a:cubicBezTo>
                    <a:pt x="260604" y="317539"/>
                    <a:pt x="217974" y="335197"/>
                    <a:pt x="173524" y="335197"/>
                  </a:cubicBezTo>
                  <a:lnTo>
                    <a:pt x="167598" y="335197"/>
                  </a:lnTo>
                  <a:cubicBezTo>
                    <a:pt x="123149" y="335197"/>
                    <a:pt x="80519" y="317539"/>
                    <a:pt x="49088" y="286109"/>
                  </a:cubicBezTo>
                  <a:cubicBezTo>
                    <a:pt x="17658" y="254678"/>
                    <a:pt x="0" y="212048"/>
                    <a:pt x="0" y="167598"/>
                  </a:cubicBezTo>
                  <a:lnTo>
                    <a:pt x="0" y="167598"/>
                  </a:lnTo>
                  <a:cubicBezTo>
                    <a:pt x="0" y="123149"/>
                    <a:pt x="17658" y="80519"/>
                    <a:pt x="49088" y="49088"/>
                  </a:cubicBezTo>
                  <a:cubicBezTo>
                    <a:pt x="80519" y="17658"/>
                    <a:pt x="123149" y="0"/>
                    <a:pt x="167598"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txBox="1"/>
            <p:nvPr/>
          </p:nvSpPr>
          <p:spPr>
            <a:xfrm>
              <a:off x="0" y="-57150"/>
              <a:ext cx="341123" cy="392347"/>
            </a:xfrm>
            <a:prstGeom prst="rect">
              <a:avLst/>
            </a:prstGeom>
            <a:noFill/>
            <a:ln>
              <a:noFill/>
            </a:ln>
          </p:spPr>
          <p:txBody>
            <a:bodyPr anchorCtr="0" anchor="ctr" bIns="50800" lIns="50800" spcFirstLastPara="1" rIns="50800" wrap="square" tIns="50800">
              <a:noAutofit/>
            </a:bodyPr>
            <a:lstStyle/>
            <a:p>
              <a:pPr indent="0" lvl="0" marL="0" marR="0" rtl="0" algn="ctr">
                <a:lnSpc>
                  <a:spcPct val="140012"/>
                </a:lnSpc>
                <a:spcBef>
                  <a:spcPts val="0"/>
                </a:spcBef>
                <a:spcAft>
                  <a:spcPts val="0"/>
                </a:spcAft>
                <a:buNone/>
              </a:pPr>
              <a:r>
                <a:rPr b="0" i="0" lang="en-US" sz="3099" u="none" cap="none" strike="noStrike">
                  <a:solidFill>
                    <a:srgbClr val="FFFFFF"/>
                  </a:solidFill>
                  <a:latin typeface="Arial"/>
                  <a:ea typeface="Arial"/>
                  <a:cs typeface="Arial"/>
                  <a:sym typeface="Arial"/>
                </a:rPr>
                <a:t>D</a:t>
              </a:r>
              <a:endParaRPr/>
            </a:p>
          </p:txBody>
        </p:sp>
      </p:grpSp>
      <p:sp>
        <p:nvSpPr>
          <p:cNvPr id="127" name="Google Shape;127;p14"/>
          <p:cNvSpPr txBox="1"/>
          <p:nvPr/>
        </p:nvSpPr>
        <p:spPr>
          <a:xfrm>
            <a:off x="9191113" y="5832173"/>
            <a:ext cx="3470400" cy="438000"/>
          </a:xfrm>
          <a:prstGeom prst="rect">
            <a:avLst/>
          </a:prstGeom>
          <a:noFill/>
          <a:ln>
            <a:noFill/>
          </a:ln>
        </p:spPr>
        <p:txBody>
          <a:bodyPr anchorCtr="0" anchor="t" bIns="0" lIns="0" spcFirstLastPara="1" rIns="0" wrap="square" tIns="0">
            <a:spAutoFit/>
          </a:bodyPr>
          <a:lstStyle/>
          <a:p>
            <a:pPr indent="0" lvl="0" marL="0" marR="0" rtl="0" algn="l">
              <a:lnSpc>
                <a:spcPct val="120028"/>
              </a:lnSpc>
              <a:spcBef>
                <a:spcPts val="0"/>
              </a:spcBef>
              <a:spcAft>
                <a:spcPts val="0"/>
              </a:spcAft>
              <a:buNone/>
            </a:pPr>
            <a:r>
              <a:rPr lang="en-US" sz="2846">
                <a:solidFill>
                  <a:srgbClr val="FFFFFF"/>
                </a:solidFill>
              </a:rPr>
              <a:t>Insights/Results</a:t>
            </a:r>
            <a:endParaRPr/>
          </a:p>
        </p:txBody>
      </p:sp>
      <p:grpSp>
        <p:nvGrpSpPr>
          <p:cNvPr id="128" name="Google Shape;128;p14"/>
          <p:cNvGrpSpPr/>
          <p:nvPr/>
        </p:nvGrpSpPr>
        <p:grpSpPr>
          <a:xfrm>
            <a:off x="7720987" y="5514453"/>
            <a:ext cx="977751" cy="1124573"/>
            <a:chOff x="0" y="-57150"/>
            <a:chExt cx="341123" cy="392347"/>
          </a:xfrm>
        </p:grpSpPr>
        <p:sp>
          <p:nvSpPr>
            <p:cNvPr id="129" name="Google Shape;129;p14"/>
            <p:cNvSpPr/>
            <p:nvPr/>
          </p:nvSpPr>
          <p:spPr>
            <a:xfrm>
              <a:off x="0" y="0"/>
              <a:ext cx="341123" cy="335197"/>
            </a:xfrm>
            <a:custGeom>
              <a:rect b="b" l="l" r="r" t="t"/>
              <a:pathLst>
                <a:path extrusionOk="0" h="335197" w="341123">
                  <a:moveTo>
                    <a:pt x="167598" y="0"/>
                  </a:moveTo>
                  <a:lnTo>
                    <a:pt x="173524" y="0"/>
                  </a:lnTo>
                  <a:cubicBezTo>
                    <a:pt x="217974" y="0"/>
                    <a:pt x="260604" y="17658"/>
                    <a:pt x="292034" y="49088"/>
                  </a:cubicBezTo>
                  <a:cubicBezTo>
                    <a:pt x="323465" y="80519"/>
                    <a:pt x="341123" y="123149"/>
                    <a:pt x="341123" y="167598"/>
                  </a:cubicBezTo>
                  <a:lnTo>
                    <a:pt x="341123" y="167598"/>
                  </a:lnTo>
                  <a:cubicBezTo>
                    <a:pt x="341123" y="212048"/>
                    <a:pt x="323465" y="254678"/>
                    <a:pt x="292034" y="286109"/>
                  </a:cubicBezTo>
                  <a:cubicBezTo>
                    <a:pt x="260604" y="317539"/>
                    <a:pt x="217974" y="335197"/>
                    <a:pt x="173524" y="335197"/>
                  </a:cubicBezTo>
                  <a:lnTo>
                    <a:pt x="167598" y="335197"/>
                  </a:lnTo>
                  <a:cubicBezTo>
                    <a:pt x="123149" y="335197"/>
                    <a:pt x="80519" y="317539"/>
                    <a:pt x="49088" y="286109"/>
                  </a:cubicBezTo>
                  <a:cubicBezTo>
                    <a:pt x="17658" y="254678"/>
                    <a:pt x="0" y="212048"/>
                    <a:pt x="0" y="167598"/>
                  </a:cubicBezTo>
                  <a:lnTo>
                    <a:pt x="0" y="167598"/>
                  </a:lnTo>
                  <a:cubicBezTo>
                    <a:pt x="0" y="123149"/>
                    <a:pt x="17658" y="80519"/>
                    <a:pt x="49088" y="49088"/>
                  </a:cubicBezTo>
                  <a:cubicBezTo>
                    <a:pt x="80519" y="17658"/>
                    <a:pt x="123149" y="0"/>
                    <a:pt x="167598"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txBox="1"/>
            <p:nvPr/>
          </p:nvSpPr>
          <p:spPr>
            <a:xfrm>
              <a:off x="0" y="-57150"/>
              <a:ext cx="341123" cy="392347"/>
            </a:xfrm>
            <a:prstGeom prst="rect">
              <a:avLst/>
            </a:prstGeom>
            <a:noFill/>
            <a:ln>
              <a:noFill/>
            </a:ln>
          </p:spPr>
          <p:txBody>
            <a:bodyPr anchorCtr="0" anchor="ctr" bIns="50800" lIns="50800" spcFirstLastPara="1" rIns="50800" wrap="square" tIns="50800">
              <a:noAutofit/>
            </a:bodyPr>
            <a:lstStyle/>
            <a:p>
              <a:pPr indent="0" lvl="0" marL="0" marR="0" rtl="0" algn="ctr">
                <a:lnSpc>
                  <a:spcPct val="140012"/>
                </a:lnSpc>
                <a:spcBef>
                  <a:spcPts val="0"/>
                </a:spcBef>
                <a:spcAft>
                  <a:spcPts val="0"/>
                </a:spcAft>
                <a:buNone/>
              </a:pPr>
              <a:r>
                <a:rPr b="0" i="0" lang="en-US" sz="3099" u="none" cap="none" strike="noStrike">
                  <a:solidFill>
                    <a:srgbClr val="FFFFFF"/>
                  </a:solidFill>
                  <a:latin typeface="Arial"/>
                  <a:ea typeface="Arial"/>
                  <a:cs typeface="Arial"/>
                  <a:sym typeface="Arial"/>
                </a:rPr>
                <a:t>E</a:t>
              </a:r>
              <a:endParaRPr/>
            </a:p>
          </p:txBody>
        </p:sp>
      </p:grpSp>
      <p:sp>
        <p:nvSpPr>
          <p:cNvPr id="131" name="Google Shape;131;p14"/>
          <p:cNvSpPr txBox="1"/>
          <p:nvPr/>
        </p:nvSpPr>
        <p:spPr>
          <a:xfrm>
            <a:off x="9191113" y="7235386"/>
            <a:ext cx="3114300" cy="438000"/>
          </a:xfrm>
          <a:prstGeom prst="rect">
            <a:avLst/>
          </a:prstGeom>
          <a:noFill/>
          <a:ln>
            <a:noFill/>
          </a:ln>
        </p:spPr>
        <p:txBody>
          <a:bodyPr anchorCtr="0" anchor="t" bIns="0" lIns="0" spcFirstLastPara="1" rIns="0" wrap="square" tIns="0">
            <a:spAutoFit/>
          </a:bodyPr>
          <a:lstStyle/>
          <a:p>
            <a:pPr indent="0" lvl="0" marL="0" marR="0" rtl="0" algn="l">
              <a:lnSpc>
                <a:spcPct val="120028"/>
              </a:lnSpc>
              <a:spcBef>
                <a:spcPts val="0"/>
              </a:spcBef>
              <a:spcAft>
                <a:spcPts val="0"/>
              </a:spcAft>
              <a:buNone/>
            </a:pPr>
            <a:r>
              <a:rPr lang="en-US" sz="2846">
                <a:solidFill>
                  <a:srgbClr val="FFFFFF"/>
                </a:solidFill>
              </a:rPr>
              <a:t>Conclusion</a:t>
            </a:r>
            <a:endParaRPr/>
          </a:p>
        </p:txBody>
      </p:sp>
      <p:grpSp>
        <p:nvGrpSpPr>
          <p:cNvPr id="132" name="Google Shape;132;p14"/>
          <p:cNvGrpSpPr/>
          <p:nvPr/>
        </p:nvGrpSpPr>
        <p:grpSpPr>
          <a:xfrm>
            <a:off x="7720987" y="6989403"/>
            <a:ext cx="977751" cy="1124573"/>
            <a:chOff x="0" y="-57150"/>
            <a:chExt cx="341123" cy="392347"/>
          </a:xfrm>
        </p:grpSpPr>
        <p:sp>
          <p:nvSpPr>
            <p:cNvPr id="133" name="Google Shape;133;p14"/>
            <p:cNvSpPr/>
            <p:nvPr/>
          </p:nvSpPr>
          <p:spPr>
            <a:xfrm>
              <a:off x="0" y="0"/>
              <a:ext cx="341123" cy="335197"/>
            </a:xfrm>
            <a:custGeom>
              <a:rect b="b" l="l" r="r" t="t"/>
              <a:pathLst>
                <a:path extrusionOk="0" h="335197" w="341123">
                  <a:moveTo>
                    <a:pt x="167598" y="0"/>
                  </a:moveTo>
                  <a:lnTo>
                    <a:pt x="173524" y="0"/>
                  </a:lnTo>
                  <a:cubicBezTo>
                    <a:pt x="217974" y="0"/>
                    <a:pt x="260604" y="17658"/>
                    <a:pt x="292034" y="49088"/>
                  </a:cubicBezTo>
                  <a:cubicBezTo>
                    <a:pt x="323465" y="80519"/>
                    <a:pt x="341123" y="123149"/>
                    <a:pt x="341123" y="167598"/>
                  </a:cubicBezTo>
                  <a:lnTo>
                    <a:pt x="341123" y="167598"/>
                  </a:lnTo>
                  <a:cubicBezTo>
                    <a:pt x="341123" y="212048"/>
                    <a:pt x="323465" y="254678"/>
                    <a:pt x="292034" y="286109"/>
                  </a:cubicBezTo>
                  <a:cubicBezTo>
                    <a:pt x="260604" y="317539"/>
                    <a:pt x="217974" y="335197"/>
                    <a:pt x="173524" y="335197"/>
                  </a:cubicBezTo>
                  <a:lnTo>
                    <a:pt x="167598" y="335197"/>
                  </a:lnTo>
                  <a:cubicBezTo>
                    <a:pt x="123149" y="335197"/>
                    <a:pt x="80519" y="317539"/>
                    <a:pt x="49088" y="286109"/>
                  </a:cubicBezTo>
                  <a:cubicBezTo>
                    <a:pt x="17658" y="254678"/>
                    <a:pt x="0" y="212048"/>
                    <a:pt x="0" y="167598"/>
                  </a:cubicBezTo>
                  <a:lnTo>
                    <a:pt x="0" y="167598"/>
                  </a:lnTo>
                  <a:cubicBezTo>
                    <a:pt x="0" y="123149"/>
                    <a:pt x="17658" y="80519"/>
                    <a:pt x="49088" y="49088"/>
                  </a:cubicBezTo>
                  <a:cubicBezTo>
                    <a:pt x="80519" y="17658"/>
                    <a:pt x="123149" y="0"/>
                    <a:pt x="167598"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txBox="1"/>
            <p:nvPr/>
          </p:nvSpPr>
          <p:spPr>
            <a:xfrm>
              <a:off x="0" y="-57150"/>
              <a:ext cx="341123" cy="392347"/>
            </a:xfrm>
            <a:prstGeom prst="rect">
              <a:avLst/>
            </a:prstGeom>
            <a:noFill/>
            <a:ln>
              <a:noFill/>
            </a:ln>
          </p:spPr>
          <p:txBody>
            <a:bodyPr anchorCtr="0" anchor="ctr" bIns="50800" lIns="50800" spcFirstLastPara="1" rIns="50800" wrap="square" tIns="50800">
              <a:noAutofit/>
            </a:bodyPr>
            <a:lstStyle/>
            <a:p>
              <a:pPr indent="0" lvl="0" marL="0" marR="0" rtl="0" algn="ctr">
                <a:lnSpc>
                  <a:spcPct val="140012"/>
                </a:lnSpc>
                <a:spcBef>
                  <a:spcPts val="0"/>
                </a:spcBef>
                <a:spcAft>
                  <a:spcPts val="0"/>
                </a:spcAft>
                <a:buNone/>
              </a:pPr>
              <a:r>
                <a:rPr b="0" i="0" lang="en-US" sz="3099" u="none" cap="none" strike="noStrike">
                  <a:solidFill>
                    <a:srgbClr val="FFFFFF"/>
                  </a:solidFill>
                  <a:latin typeface="Arial"/>
                  <a:ea typeface="Arial"/>
                  <a:cs typeface="Arial"/>
                  <a:sym typeface="Arial"/>
                </a:rPr>
                <a:t>F</a:t>
              </a:r>
              <a:endParaRPr/>
            </a:p>
          </p:txBody>
        </p:sp>
      </p:grpSp>
      <p:cxnSp>
        <p:nvCxnSpPr>
          <p:cNvPr id="135" name="Google Shape;135;p14"/>
          <p:cNvCxnSpPr/>
          <p:nvPr/>
        </p:nvCxnSpPr>
        <p:spPr>
          <a:xfrm>
            <a:off x="1517241" y="3480582"/>
            <a:ext cx="13963714" cy="19050"/>
          </a:xfrm>
          <a:prstGeom prst="straightConnector1">
            <a:avLst/>
          </a:prstGeom>
          <a:noFill/>
          <a:ln cap="flat" cmpd="sng" w="38100">
            <a:solidFill>
              <a:srgbClr val="668772"/>
            </a:solidFill>
            <a:prstDash val="solid"/>
            <a:round/>
            <a:headEnd len="sm" w="sm" type="none"/>
            <a:tailEnd len="sm" w="sm" type="none"/>
          </a:ln>
        </p:spPr>
      </p:cxnSp>
      <p:sp>
        <p:nvSpPr>
          <p:cNvPr id="136" name="Google Shape;136;p14"/>
          <p:cNvSpPr txBox="1"/>
          <p:nvPr/>
        </p:nvSpPr>
        <p:spPr>
          <a:xfrm>
            <a:off x="1605374" y="1704225"/>
            <a:ext cx="9341400" cy="14682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TABLE OF CONTENTS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413" name="Shape 413"/>
        <p:cNvGrpSpPr/>
        <p:nvPr/>
      </p:nvGrpSpPr>
      <p:grpSpPr>
        <a:xfrm>
          <a:off x="0" y="0"/>
          <a:ext cx="0" cy="0"/>
          <a:chOff x="0" y="0"/>
          <a:chExt cx="0" cy="0"/>
        </a:xfrm>
      </p:grpSpPr>
      <p:grpSp>
        <p:nvGrpSpPr>
          <p:cNvPr id="414" name="Google Shape;414;p32"/>
          <p:cNvGrpSpPr/>
          <p:nvPr/>
        </p:nvGrpSpPr>
        <p:grpSpPr>
          <a:xfrm>
            <a:off x="-1747509" y="7368946"/>
            <a:ext cx="6075397" cy="5836152"/>
            <a:chOff x="0" y="0"/>
            <a:chExt cx="1107255" cy="1063652"/>
          </a:xfrm>
        </p:grpSpPr>
        <p:sp>
          <p:nvSpPr>
            <p:cNvPr id="415" name="Google Shape;415;p32"/>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2"/>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17" name="Google Shape;417;p32"/>
          <p:cNvGrpSpPr/>
          <p:nvPr/>
        </p:nvGrpSpPr>
        <p:grpSpPr>
          <a:xfrm>
            <a:off x="15014295" y="-1097762"/>
            <a:ext cx="3573444" cy="3432724"/>
            <a:chOff x="0" y="0"/>
            <a:chExt cx="1107255" cy="1063652"/>
          </a:xfrm>
        </p:grpSpPr>
        <p:sp>
          <p:nvSpPr>
            <p:cNvPr id="418" name="Google Shape;418;p32"/>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2"/>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420" name="Google Shape;420;p32"/>
          <p:cNvPicPr preferRelativeResize="0"/>
          <p:nvPr/>
        </p:nvPicPr>
        <p:blipFill>
          <a:blip r:embed="rId3">
            <a:alphaModFix/>
          </a:blip>
          <a:stretch>
            <a:fillRect/>
          </a:stretch>
        </p:blipFill>
        <p:spPr>
          <a:xfrm>
            <a:off x="7628225" y="2982170"/>
            <a:ext cx="9832074" cy="6688305"/>
          </a:xfrm>
          <a:prstGeom prst="rect">
            <a:avLst/>
          </a:prstGeom>
          <a:noFill/>
          <a:ln>
            <a:noFill/>
          </a:ln>
        </p:spPr>
      </p:pic>
      <p:sp>
        <p:nvSpPr>
          <p:cNvPr id="421" name="Google Shape;421;p32"/>
          <p:cNvSpPr txBox="1"/>
          <p:nvPr/>
        </p:nvSpPr>
        <p:spPr>
          <a:xfrm>
            <a:off x="931750" y="3336125"/>
            <a:ext cx="6544500" cy="60234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b="1" lang="en-US" sz="3200">
                <a:solidFill>
                  <a:schemeClr val="dk1"/>
                </a:solidFill>
                <a:latin typeface="Calibri"/>
                <a:ea typeface="Calibri"/>
                <a:cs typeface="Calibri"/>
                <a:sym typeface="Calibri"/>
              </a:rPr>
              <a:t>Italian</a:t>
            </a:r>
            <a:r>
              <a:rPr b="1" lang="en-US" sz="3200">
                <a:solidFill>
                  <a:schemeClr val="dk1"/>
                </a:solidFill>
                <a:latin typeface="Calibri"/>
                <a:ea typeface="Calibri"/>
                <a:cs typeface="Calibri"/>
                <a:sym typeface="Calibri"/>
              </a:rPr>
              <a:t> Cuisine: </a:t>
            </a:r>
            <a:endParaRPr b="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Topics:</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pizza_italian_pasta_best</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wine_beer_bar_selection</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gluten_free_options_crusts</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Pasta most important dish of cuisine</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Dining paired with wine and beer</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Gluten free options (pizza and pasta)</a:t>
            </a:r>
            <a:endParaRPr sz="3200">
              <a:solidFill>
                <a:schemeClr val="dk1"/>
              </a:solidFill>
              <a:latin typeface="Calibri"/>
              <a:ea typeface="Calibri"/>
              <a:cs typeface="Calibri"/>
              <a:sym typeface="Calibri"/>
            </a:endParaRPr>
          </a:p>
        </p:txBody>
      </p:sp>
      <p:sp>
        <p:nvSpPr>
          <p:cNvPr id="422" name="Google Shape;422;p32"/>
          <p:cNvSpPr txBox="1"/>
          <p:nvPr/>
        </p:nvSpPr>
        <p:spPr>
          <a:xfrm>
            <a:off x="417025" y="350425"/>
            <a:ext cx="11769300" cy="23991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Insights/Results </a:t>
            </a:r>
            <a:endParaRPr sz="9538">
              <a:solidFill>
                <a:srgbClr val="FFFFFF"/>
              </a:solidFill>
              <a:latin typeface="Anton"/>
              <a:ea typeface="Anton"/>
              <a:cs typeface="Anton"/>
              <a:sym typeface="Anton"/>
            </a:endParaRPr>
          </a:p>
          <a:p>
            <a:pPr indent="-546100" lvl="0" marL="457200" marR="0" rtl="0" algn="l">
              <a:lnSpc>
                <a:spcPct val="110998"/>
              </a:lnSpc>
              <a:spcBef>
                <a:spcPts val="0"/>
              </a:spcBef>
              <a:spcAft>
                <a:spcPts val="0"/>
              </a:spcAft>
              <a:buClr>
                <a:srgbClr val="FFFFFF"/>
              </a:buClr>
              <a:buSzPts val="5000"/>
              <a:buFont typeface="Anton"/>
              <a:buChar char="-"/>
            </a:pPr>
            <a:r>
              <a:rPr lang="en-US" sz="5000">
                <a:solidFill>
                  <a:srgbClr val="FFFFFF"/>
                </a:solidFill>
                <a:latin typeface="Anton"/>
                <a:ea typeface="Anton"/>
                <a:cs typeface="Anton"/>
                <a:sym typeface="Anton"/>
              </a:rPr>
              <a:t>Cuisine Classification Topic Modeling</a:t>
            </a:r>
            <a:endParaRPr sz="5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426" name="Shape 426"/>
        <p:cNvGrpSpPr/>
        <p:nvPr/>
      </p:nvGrpSpPr>
      <p:grpSpPr>
        <a:xfrm>
          <a:off x="0" y="0"/>
          <a:ext cx="0" cy="0"/>
          <a:chOff x="0" y="0"/>
          <a:chExt cx="0" cy="0"/>
        </a:xfrm>
      </p:grpSpPr>
      <p:grpSp>
        <p:nvGrpSpPr>
          <p:cNvPr id="427" name="Google Shape;427;p33"/>
          <p:cNvGrpSpPr/>
          <p:nvPr/>
        </p:nvGrpSpPr>
        <p:grpSpPr>
          <a:xfrm>
            <a:off x="-1747509" y="7368946"/>
            <a:ext cx="6075397" cy="5836152"/>
            <a:chOff x="0" y="0"/>
            <a:chExt cx="1107255" cy="1063652"/>
          </a:xfrm>
        </p:grpSpPr>
        <p:sp>
          <p:nvSpPr>
            <p:cNvPr id="428" name="Google Shape;428;p33"/>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30" name="Google Shape;430;p33"/>
          <p:cNvGrpSpPr/>
          <p:nvPr/>
        </p:nvGrpSpPr>
        <p:grpSpPr>
          <a:xfrm>
            <a:off x="15014295" y="-1097762"/>
            <a:ext cx="3573444" cy="3432724"/>
            <a:chOff x="0" y="0"/>
            <a:chExt cx="1107255" cy="1063652"/>
          </a:xfrm>
        </p:grpSpPr>
        <p:sp>
          <p:nvSpPr>
            <p:cNvPr id="431" name="Google Shape;431;p33"/>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433" name="Google Shape;433;p33"/>
          <p:cNvPicPr preferRelativeResize="0"/>
          <p:nvPr/>
        </p:nvPicPr>
        <p:blipFill>
          <a:blip r:embed="rId3">
            <a:alphaModFix/>
          </a:blip>
          <a:stretch>
            <a:fillRect/>
          </a:stretch>
        </p:blipFill>
        <p:spPr>
          <a:xfrm>
            <a:off x="866662" y="1809225"/>
            <a:ext cx="7258276" cy="5172702"/>
          </a:xfrm>
          <a:prstGeom prst="rect">
            <a:avLst/>
          </a:prstGeom>
          <a:noFill/>
          <a:ln>
            <a:noFill/>
          </a:ln>
        </p:spPr>
      </p:pic>
      <p:sp>
        <p:nvSpPr>
          <p:cNvPr id="434" name="Google Shape;434;p33"/>
          <p:cNvSpPr txBox="1"/>
          <p:nvPr/>
        </p:nvSpPr>
        <p:spPr>
          <a:xfrm>
            <a:off x="8456800" y="3549325"/>
            <a:ext cx="5562000" cy="3432600"/>
          </a:xfrm>
          <a:prstGeom prst="rect">
            <a:avLst/>
          </a:prstGeom>
          <a:noFill/>
          <a:ln>
            <a:noFill/>
          </a:ln>
        </p:spPr>
        <p:txBody>
          <a:bodyPr anchorCtr="0" anchor="t" bIns="91425" lIns="91425" spcFirstLastPara="1" rIns="91425" wrap="square" tIns="91425">
            <a:noAutofit/>
          </a:bodyPr>
          <a:lstStyle/>
          <a:p>
            <a:pPr indent="-438150" lvl="0" marL="457200" rtl="0" algn="l">
              <a:spcBef>
                <a:spcPts val="0"/>
              </a:spcBef>
              <a:spcAft>
                <a:spcPts val="0"/>
              </a:spcAft>
              <a:buClr>
                <a:schemeClr val="dk1"/>
              </a:buClr>
              <a:buSzPts val="3300"/>
              <a:buFont typeface="Calibri"/>
              <a:buChar char="●"/>
            </a:pPr>
            <a:r>
              <a:rPr b="1" lang="en-US" sz="3300" u="sng">
                <a:solidFill>
                  <a:schemeClr val="dk1"/>
                </a:solidFill>
                <a:latin typeface="Calibri"/>
                <a:ea typeface="Calibri"/>
                <a:cs typeface="Calibri"/>
                <a:sym typeface="Calibri"/>
              </a:rPr>
              <a:t>Florida: </a:t>
            </a:r>
            <a:endParaRPr b="1" sz="3300" u="sng">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Food preferences</a:t>
            </a:r>
            <a:endParaRPr i="1"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Italian (Higher)</a:t>
            </a:r>
            <a:endParaRPr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Seafood (Higher)</a:t>
            </a:r>
            <a:endParaRPr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Chinese (Sichuan)</a:t>
            </a:r>
            <a:endParaRPr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Wings</a:t>
            </a:r>
            <a:endParaRPr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Pancakes</a:t>
            </a:r>
            <a:endParaRPr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Barbecue (Higher)</a:t>
            </a:r>
            <a:endParaRPr sz="3200">
              <a:solidFill>
                <a:schemeClr val="dk1"/>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t/>
            </a:r>
            <a:endParaRPr sz="3200">
              <a:solidFill>
                <a:schemeClr val="dk1"/>
              </a:solidFill>
              <a:latin typeface="Calibri"/>
              <a:ea typeface="Calibri"/>
              <a:cs typeface="Calibri"/>
              <a:sym typeface="Calibri"/>
            </a:endParaRPr>
          </a:p>
          <a:p>
            <a:pPr indent="0" lvl="0" marL="0" rtl="0" algn="l">
              <a:spcBef>
                <a:spcPts val="1200"/>
              </a:spcBef>
              <a:spcAft>
                <a:spcPts val="0"/>
              </a:spcAft>
              <a:buNone/>
            </a:pPr>
            <a:r>
              <a:t/>
            </a:r>
            <a:endParaRPr sz="3200">
              <a:solidFill>
                <a:schemeClr val="dk1"/>
              </a:solidFill>
              <a:latin typeface="Calibri"/>
              <a:ea typeface="Calibri"/>
              <a:cs typeface="Calibri"/>
              <a:sym typeface="Calibri"/>
            </a:endParaRPr>
          </a:p>
        </p:txBody>
      </p:sp>
      <p:sp>
        <p:nvSpPr>
          <p:cNvPr id="435" name="Google Shape;435;p33"/>
          <p:cNvSpPr txBox="1"/>
          <p:nvPr/>
        </p:nvSpPr>
        <p:spPr>
          <a:xfrm>
            <a:off x="13161900" y="3549325"/>
            <a:ext cx="5126100" cy="4518300"/>
          </a:xfrm>
          <a:prstGeom prst="rect">
            <a:avLst/>
          </a:prstGeom>
          <a:noFill/>
          <a:ln>
            <a:noFill/>
          </a:ln>
        </p:spPr>
        <p:txBody>
          <a:bodyPr anchorCtr="0" anchor="t" bIns="91425" lIns="91425" spcFirstLastPara="1" rIns="91425" wrap="square" tIns="91425">
            <a:noAutofit/>
          </a:bodyPr>
          <a:lstStyle/>
          <a:p>
            <a:pPr indent="-438150" lvl="0" marL="457200" rtl="0" algn="l">
              <a:spcBef>
                <a:spcPts val="0"/>
              </a:spcBef>
              <a:spcAft>
                <a:spcPts val="0"/>
              </a:spcAft>
              <a:buClr>
                <a:schemeClr val="dk1"/>
              </a:buClr>
              <a:buSzPts val="3300"/>
              <a:buFont typeface="Calibri"/>
              <a:buChar char="●"/>
            </a:pPr>
            <a:r>
              <a:rPr b="1" lang="en-US" sz="3300" u="sng">
                <a:solidFill>
                  <a:schemeClr val="dk1"/>
                </a:solidFill>
                <a:latin typeface="Calibri"/>
                <a:ea typeface="Calibri"/>
                <a:cs typeface="Calibri"/>
                <a:sym typeface="Calibri"/>
              </a:rPr>
              <a:t>Pennsylvania</a:t>
            </a:r>
            <a:r>
              <a:rPr b="1" lang="en-US" sz="3300" u="sng">
                <a:solidFill>
                  <a:schemeClr val="dk1"/>
                </a:solidFill>
                <a:latin typeface="Calibri"/>
                <a:ea typeface="Calibri"/>
                <a:cs typeface="Calibri"/>
                <a:sym typeface="Calibri"/>
              </a:rPr>
              <a:t>: </a:t>
            </a:r>
            <a:endParaRPr b="1" sz="3300" u="sng">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Food preferences</a:t>
            </a:r>
            <a:endParaRPr i="1"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Italian</a:t>
            </a:r>
            <a:endParaRPr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Seafood</a:t>
            </a:r>
            <a:endParaRPr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Chinese (Dim sum)</a:t>
            </a:r>
            <a:endParaRPr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Wings (Higher)</a:t>
            </a:r>
            <a:endParaRPr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Pancakes (Higher)</a:t>
            </a:r>
            <a:endParaRPr sz="3200">
              <a:solidFill>
                <a:schemeClr val="dk1"/>
              </a:solidFill>
              <a:latin typeface="Calibri"/>
              <a:ea typeface="Calibri"/>
              <a:cs typeface="Calibri"/>
              <a:sym typeface="Calibri"/>
            </a:endParaRPr>
          </a:p>
          <a:p>
            <a:pPr indent="-431800" lvl="0" marL="1371600" rtl="0" algn="l">
              <a:spcBef>
                <a:spcPts val="0"/>
              </a:spcBef>
              <a:spcAft>
                <a:spcPts val="0"/>
              </a:spcAft>
              <a:buClr>
                <a:schemeClr val="dk1"/>
              </a:buClr>
              <a:buSzPts val="3200"/>
              <a:buFont typeface="Calibri"/>
              <a:buAutoNum type="arabicPeriod"/>
            </a:pPr>
            <a:r>
              <a:rPr lang="en-US" sz="3200">
                <a:solidFill>
                  <a:schemeClr val="dk1"/>
                </a:solidFill>
                <a:latin typeface="Calibri"/>
                <a:ea typeface="Calibri"/>
                <a:cs typeface="Calibri"/>
                <a:sym typeface="Calibri"/>
              </a:rPr>
              <a:t>Barbecue</a:t>
            </a:r>
            <a:endParaRPr sz="3200">
              <a:solidFill>
                <a:schemeClr val="dk1"/>
              </a:solidFill>
              <a:latin typeface="Calibri"/>
              <a:ea typeface="Calibri"/>
              <a:cs typeface="Calibri"/>
              <a:sym typeface="Calibri"/>
            </a:endParaRPr>
          </a:p>
          <a:p>
            <a:pPr indent="0" lvl="0" marL="0" rtl="0" algn="l">
              <a:spcBef>
                <a:spcPts val="0"/>
              </a:spcBef>
              <a:spcAft>
                <a:spcPts val="0"/>
              </a:spcAft>
              <a:buNone/>
            </a:pPr>
            <a:r>
              <a:t/>
            </a:r>
            <a:endParaRPr sz="3200">
              <a:solidFill>
                <a:schemeClr val="dk1"/>
              </a:solidFill>
              <a:latin typeface="Calibri"/>
              <a:ea typeface="Calibri"/>
              <a:cs typeface="Calibri"/>
              <a:sym typeface="Calibri"/>
            </a:endParaRPr>
          </a:p>
          <a:p>
            <a:pPr indent="0" lvl="0" marL="0" rtl="0" algn="l">
              <a:spcBef>
                <a:spcPts val="0"/>
              </a:spcBef>
              <a:spcAft>
                <a:spcPts val="0"/>
              </a:spcAft>
              <a:buNone/>
            </a:pPr>
            <a:r>
              <a:t/>
            </a:r>
            <a:endParaRPr sz="3200">
              <a:solidFill>
                <a:schemeClr val="dk1"/>
              </a:solidFill>
              <a:latin typeface="Calibri"/>
              <a:ea typeface="Calibri"/>
              <a:cs typeface="Calibri"/>
              <a:sym typeface="Calibri"/>
            </a:endParaRPr>
          </a:p>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sp>
        <p:nvSpPr>
          <p:cNvPr id="436" name="Google Shape;436;p33"/>
          <p:cNvSpPr txBox="1"/>
          <p:nvPr/>
        </p:nvSpPr>
        <p:spPr>
          <a:xfrm>
            <a:off x="417025" y="350425"/>
            <a:ext cx="14725200" cy="23991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Insights/Results </a:t>
            </a:r>
            <a:endParaRPr sz="9538">
              <a:solidFill>
                <a:srgbClr val="FFFFFF"/>
              </a:solidFill>
              <a:latin typeface="Anton"/>
              <a:ea typeface="Anton"/>
              <a:cs typeface="Anton"/>
              <a:sym typeface="Anton"/>
            </a:endParaRPr>
          </a:p>
          <a:p>
            <a:pPr indent="-546100" lvl="0" marL="457200" marR="0" rtl="0" algn="l">
              <a:lnSpc>
                <a:spcPct val="110998"/>
              </a:lnSpc>
              <a:spcBef>
                <a:spcPts val="0"/>
              </a:spcBef>
              <a:spcAft>
                <a:spcPts val="0"/>
              </a:spcAft>
              <a:buClr>
                <a:srgbClr val="FFFFFF"/>
              </a:buClr>
              <a:buSzPts val="5000"/>
              <a:buFont typeface="Anton"/>
              <a:buChar char="-"/>
            </a:pPr>
            <a:r>
              <a:rPr lang="en-US" sz="5000">
                <a:solidFill>
                  <a:srgbClr val="FFFFFF"/>
                </a:solidFill>
                <a:latin typeface="Anton"/>
                <a:ea typeface="Anton"/>
                <a:cs typeface="Anton"/>
                <a:sym typeface="Anton"/>
              </a:rPr>
              <a:t>State Food Preferences </a:t>
            </a:r>
            <a:r>
              <a:rPr lang="en-US" sz="5000">
                <a:solidFill>
                  <a:srgbClr val="FFFFFF"/>
                </a:solidFill>
                <a:latin typeface="Anton"/>
                <a:ea typeface="Anton"/>
                <a:cs typeface="Anton"/>
                <a:sym typeface="Anton"/>
              </a:rPr>
              <a:t>Classification Topic Modeling</a:t>
            </a:r>
            <a:endParaRPr sz="5000"/>
          </a:p>
        </p:txBody>
      </p:sp>
      <p:sp>
        <p:nvSpPr>
          <p:cNvPr id="437" name="Google Shape;437;p33"/>
          <p:cNvSpPr/>
          <p:nvPr/>
        </p:nvSpPr>
        <p:spPr>
          <a:xfrm>
            <a:off x="1856150" y="8410688"/>
            <a:ext cx="13554900" cy="1347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438" name="Google Shape;438;p33"/>
          <p:cNvSpPr txBox="1"/>
          <p:nvPr/>
        </p:nvSpPr>
        <p:spPr>
          <a:xfrm>
            <a:off x="2411125" y="8459650"/>
            <a:ext cx="12096300" cy="123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3200">
                <a:solidFill>
                  <a:schemeClr val="dk1"/>
                </a:solidFill>
                <a:latin typeface="Calibri"/>
                <a:ea typeface="Calibri"/>
                <a:cs typeface="Calibri"/>
                <a:sym typeface="Calibri"/>
              </a:rPr>
              <a:t>Mainly same order, but frequency differs showing preference in taste and specific dishes</a:t>
            </a:r>
            <a:endParaRPr sz="3200">
              <a:solidFill>
                <a:schemeClr val="dk1"/>
              </a:solidFill>
              <a:latin typeface="Calibri"/>
              <a:ea typeface="Calibri"/>
              <a:cs typeface="Calibri"/>
              <a:sym typeface="Calibri"/>
            </a:endParaRPr>
          </a:p>
          <a:p>
            <a:pPr indent="0" lvl="0" marL="0" rtl="0" algn="ctr">
              <a:spcBef>
                <a:spcPts val="0"/>
              </a:spcBef>
              <a:spcAft>
                <a:spcPts val="0"/>
              </a:spcAft>
              <a:buNone/>
            </a:pPr>
            <a:r>
              <a:t/>
            </a:r>
            <a:endParaRPr sz="3200">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442" name="Shape 442"/>
        <p:cNvGrpSpPr/>
        <p:nvPr/>
      </p:nvGrpSpPr>
      <p:grpSpPr>
        <a:xfrm>
          <a:off x="0" y="0"/>
          <a:ext cx="0" cy="0"/>
          <a:chOff x="0" y="0"/>
          <a:chExt cx="0" cy="0"/>
        </a:xfrm>
      </p:grpSpPr>
      <p:grpSp>
        <p:nvGrpSpPr>
          <p:cNvPr id="443" name="Google Shape;443;p34"/>
          <p:cNvGrpSpPr/>
          <p:nvPr/>
        </p:nvGrpSpPr>
        <p:grpSpPr>
          <a:xfrm>
            <a:off x="-1747509" y="7368946"/>
            <a:ext cx="6075397" cy="5836152"/>
            <a:chOff x="0" y="0"/>
            <a:chExt cx="1107255" cy="1063652"/>
          </a:xfrm>
        </p:grpSpPr>
        <p:sp>
          <p:nvSpPr>
            <p:cNvPr id="444" name="Google Shape;444;p34"/>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4"/>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46" name="Google Shape;446;p34"/>
          <p:cNvGrpSpPr/>
          <p:nvPr/>
        </p:nvGrpSpPr>
        <p:grpSpPr>
          <a:xfrm>
            <a:off x="15014295" y="-1097762"/>
            <a:ext cx="3573444" cy="3432724"/>
            <a:chOff x="0" y="0"/>
            <a:chExt cx="1107255" cy="1063652"/>
          </a:xfrm>
        </p:grpSpPr>
        <p:sp>
          <p:nvSpPr>
            <p:cNvPr id="447" name="Google Shape;447;p34"/>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4"/>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449" name="Google Shape;449;p34"/>
          <p:cNvPicPr preferRelativeResize="0"/>
          <p:nvPr/>
        </p:nvPicPr>
        <p:blipFill>
          <a:blip r:embed="rId3">
            <a:alphaModFix/>
          </a:blip>
          <a:stretch>
            <a:fillRect/>
          </a:stretch>
        </p:blipFill>
        <p:spPr>
          <a:xfrm>
            <a:off x="8336575" y="2983225"/>
            <a:ext cx="9295724" cy="6455775"/>
          </a:xfrm>
          <a:prstGeom prst="rect">
            <a:avLst/>
          </a:prstGeom>
          <a:noFill/>
          <a:ln>
            <a:noFill/>
          </a:ln>
        </p:spPr>
      </p:pic>
      <p:sp>
        <p:nvSpPr>
          <p:cNvPr id="450" name="Google Shape;450;p34"/>
          <p:cNvSpPr txBox="1"/>
          <p:nvPr/>
        </p:nvSpPr>
        <p:spPr>
          <a:xfrm>
            <a:off x="789750" y="2861763"/>
            <a:ext cx="7251300" cy="69501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b="1" lang="en-US" sz="3200">
                <a:solidFill>
                  <a:schemeClr val="dk1"/>
                </a:solidFill>
                <a:latin typeface="Calibri"/>
                <a:ea typeface="Calibri"/>
                <a:cs typeface="Calibri"/>
                <a:sym typeface="Calibri"/>
              </a:rPr>
              <a:t>Both states</a:t>
            </a:r>
            <a:r>
              <a:rPr b="1" lang="en-US" sz="3200">
                <a:solidFill>
                  <a:schemeClr val="dk1"/>
                </a:solidFill>
                <a:latin typeface="Calibri"/>
                <a:ea typeface="Calibri"/>
                <a:cs typeface="Calibri"/>
                <a:sym typeface="Calibri"/>
              </a:rPr>
              <a:t>: </a:t>
            </a:r>
            <a:endParaRPr b="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Topics:</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food_good_lunch_great </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service_slow_rude_horrible</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Food quality important in both states</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Service issues </a:t>
            </a:r>
            <a:endParaRPr sz="3200">
              <a:solidFill>
                <a:schemeClr val="dk1"/>
              </a:solidFill>
              <a:latin typeface="Calibri"/>
              <a:ea typeface="Calibri"/>
              <a:cs typeface="Calibri"/>
              <a:sym typeface="Calibri"/>
            </a:endParaRPr>
          </a:p>
          <a:p>
            <a:pPr indent="-431800" lvl="0" marL="457200" rtl="0" algn="l">
              <a:spcBef>
                <a:spcPts val="0"/>
              </a:spcBef>
              <a:spcAft>
                <a:spcPts val="0"/>
              </a:spcAft>
              <a:buClr>
                <a:schemeClr val="dk1"/>
              </a:buClr>
              <a:buSzPts val="3200"/>
              <a:buFont typeface="Calibri"/>
              <a:buChar char="●"/>
            </a:pPr>
            <a:r>
              <a:rPr b="1" lang="en-US" sz="3200">
                <a:solidFill>
                  <a:schemeClr val="dk1"/>
                </a:solidFill>
                <a:latin typeface="Calibri"/>
                <a:ea typeface="Calibri"/>
                <a:cs typeface="Calibri"/>
                <a:sym typeface="Calibri"/>
              </a:rPr>
              <a:t>Florida: </a:t>
            </a:r>
            <a:endParaRPr b="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Topics:</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patio_outside_seating_outdoor</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brunch_dinner_mimosas_sunday</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wine_beer_bar_selection</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Outdoor dining and alcohol</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Brunch is main meal</a:t>
            </a:r>
            <a:endParaRPr sz="3200">
              <a:solidFill>
                <a:schemeClr val="dk1"/>
              </a:solidFill>
              <a:latin typeface="Calibri"/>
              <a:ea typeface="Calibri"/>
              <a:cs typeface="Calibri"/>
              <a:sym typeface="Calibri"/>
            </a:endParaRPr>
          </a:p>
        </p:txBody>
      </p:sp>
      <p:sp>
        <p:nvSpPr>
          <p:cNvPr id="451" name="Google Shape;451;p34"/>
          <p:cNvSpPr txBox="1"/>
          <p:nvPr/>
        </p:nvSpPr>
        <p:spPr>
          <a:xfrm>
            <a:off x="514725" y="203875"/>
            <a:ext cx="11769300" cy="23991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Insights/Results </a:t>
            </a:r>
            <a:endParaRPr sz="9538">
              <a:solidFill>
                <a:srgbClr val="FFFFFF"/>
              </a:solidFill>
              <a:latin typeface="Anton"/>
              <a:ea typeface="Anton"/>
              <a:cs typeface="Anton"/>
              <a:sym typeface="Anton"/>
            </a:endParaRPr>
          </a:p>
          <a:p>
            <a:pPr indent="-546100" lvl="0" marL="457200" marR="0" rtl="0" algn="l">
              <a:lnSpc>
                <a:spcPct val="110998"/>
              </a:lnSpc>
              <a:spcBef>
                <a:spcPts val="0"/>
              </a:spcBef>
              <a:spcAft>
                <a:spcPts val="0"/>
              </a:spcAft>
              <a:buClr>
                <a:srgbClr val="FFFFFF"/>
              </a:buClr>
              <a:buSzPts val="5000"/>
              <a:buFont typeface="Anton"/>
              <a:buChar char="-"/>
            </a:pPr>
            <a:r>
              <a:rPr lang="en-US" sz="5000">
                <a:solidFill>
                  <a:srgbClr val="FFFFFF"/>
                </a:solidFill>
                <a:latin typeface="Anton"/>
                <a:ea typeface="Anton"/>
                <a:cs typeface="Anton"/>
                <a:sym typeface="Anton"/>
              </a:rPr>
              <a:t>State FL</a:t>
            </a:r>
            <a:r>
              <a:rPr lang="en-US" sz="5000">
                <a:solidFill>
                  <a:srgbClr val="FFFFFF"/>
                </a:solidFill>
                <a:latin typeface="Anton"/>
                <a:ea typeface="Anton"/>
                <a:cs typeface="Anton"/>
                <a:sym typeface="Anton"/>
              </a:rPr>
              <a:t> Classification Topic Modeling</a:t>
            </a:r>
            <a:endParaRPr sz="5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455" name="Shape 455"/>
        <p:cNvGrpSpPr/>
        <p:nvPr/>
      </p:nvGrpSpPr>
      <p:grpSpPr>
        <a:xfrm>
          <a:off x="0" y="0"/>
          <a:ext cx="0" cy="0"/>
          <a:chOff x="0" y="0"/>
          <a:chExt cx="0" cy="0"/>
        </a:xfrm>
      </p:grpSpPr>
      <p:grpSp>
        <p:nvGrpSpPr>
          <p:cNvPr id="456" name="Google Shape;456;p35"/>
          <p:cNvGrpSpPr/>
          <p:nvPr/>
        </p:nvGrpSpPr>
        <p:grpSpPr>
          <a:xfrm>
            <a:off x="-1747509" y="7368946"/>
            <a:ext cx="6075397" cy="5836152"/>
            <a:chOff x="0" y="0"/>
            <a:chExt cx="1107255" cy="1063652"/>
          </a:xfrm>
        </p:grpSpPr>
        <p:sp>
          <p:nvSpPr>
            <p:cNvPr id="457" name="Google Shape;457;p35"/>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5"/>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59" name="Google Shape;459;p35"/>
          <p:cNvGrpSpPr/>
          <p:nvPr/>
        </p:nvGrpSpPr>
        <p:grpSpPr>
          <a:xfrm>
            <a:off x="15014295" y="-1097762"/>
            <a:ext cx="3573444" cy="3432724"/>
            <a:chOff x="0" y="0"/>
            <a:chExt cx="1107255" cy="1063652"/>
          </a:xfrm>
        </p:grpSpPr>
        <p:sp>
          <p:nvSpPr>
            <p:cNvPr id="460" name="Google Shape;460;p35"/>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5"/>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62" name="Google Shape;462;p35"/>
          <p:cNvSpPr txBox="1"/>
          <p:nvPr/>
        </p:nvSpPr>
        <p:spPr>
          <a:xfrm>
            <a:off x="185350" y="156825"/>
            <a:ext cx="10880100" cy="2399100"/>
          </a:xfrm>
          <a:prstGeom prst="rect">
            <a:avLst/>
          </a:prstGeom>
          <a:noFill/>
          <a:ln>
            <a:noFill/>
          </a:ln>
        </p:spPr>
        <p:txBody>
          <a:bodyPr anchorCtr="0" anchor="t" bIns="0" lIns="0" spcFirstLastPara="1" rIns="0" wrap="square" tIns="0">
            <a:spAutoFit/>
          </a:bodyPr>
          <a:lstStyle/>
          <a:p>
            <a:pPr indent="0" lvl="0" marL="0" rtl="0" algn="l">
              <a:lnSpc>
                <a:spcPct val="110998"/>
              </a:lnSpc>
              <a:spcBef>
                <a:spcPts val="0"/>
              </a:spcBef>
              <a:spcAft>
                <a:spcPts val="0"/>
              </a:spcAft>
              <a:buClr>
                <a:schemeClr val="dk1"/>
              </a:buClr>
              <a:buFont typeface="Arial"/>
              <a:buNone/>
            </a:pPr>
            <a:r>
              <a:rPr lang="en-US" sz="9538">
                <a:solidFill>
                  <a:schemeClr val="lt1"/>
                </a:solidFill>
                <a:latin typeface="Anton"/>
                <a:ea typeface="Anton"/>
                <a:cs typeface="Anton"/>
                <a:sym typeface="Anton"/>
              </a:rPr>
              <a:t>Insights/Results </a:t>
            </a:r>
            <a:endParaRPr sz="9538">
              <a:solidFill>
                <a:schemeClr val="lt1"/>
              </a:solidFill>
              <a:latin typeface="Anton"/>
              <a:ea typeface="Anton"/>
              <a:cs typeface="Anton"/>
              <a:sym typeface="Anton"/>
            </a:endParaRPr>
          </a:p>
          <a:p>
            <a:pPr indent="-546100" lvl="0" marL="457200" rtl="0" algn="l">
              <a:lnSpc>
                <a:spcPct val="110998"/>
              </a:lnSpc>
              <a:spcBef>
                <a:spcPts val="0"/>
              </a:spcBef>
              <a:spcAft>
                <a:spcPts val="0"/>
              </a:spcAft>
              <a:buClr>
                <a:schemeClr val="lt1"/>
              </a:buClr>
              <a:buSzPts val="5000"/>
              <a:buFont typeface="Anton"/>
              <a:buChar char="-"/>
            </a:pPr>
            <a:r>
              <a:rPr lang="en-US" sz="5000">
                <a:solidFill>
                  <a:schemeClr val="lt1"/>
                </a:solidFill>
                <a:latin typeface="Anton"/>
                <a:ea typeface="Anton"/>
                <a:cs typeface="Anton"/>
                <a:sym typeface="Anton"/>
              </a:rPr>
              <a:t>State (PA) Classification Topic Modeling</a:t>
            </a:r>
            <a:endParaRPr sz="9538">
              <a:solidFill>
                <a:schemeClr val="lt1"/>
              </a:solidFill>
              <a:latin typeface="Anton"/>
              <a:ea typeface="Anton"/>
              <a:cs typeface="Anton"/>
              <a:sym typeface="Anton"/>
            </a:endParaRPr>
          </a:p>
        </p:txBody>
      </p:sp>
      <p:pic>
        <p:nvPicPr>
          <p:cNvPr id="463" name="Google Shape;463;p35"/>
          <p:cNvPicPr preferRelativeResize="0"/>
          <p:nvPr/>
        </p:nvPicPr>
        <p:blipFill>
          <a:blip r:embed="rId3">
            <a:alphaModFix/>
          </a:blip>
          <a:stretch>
            <a:fillRect/>
          </a:stretch>
        </p:blipFill>
        <p:spPr>
          <a:xfrm>
            <a:off x="547450" y="2923950"/>
            <a:ext cx="9613626" cy="6549276"/>
          </a:xfrm>
          <a:prstGeom prst="rect">
            <a:avLst/>
          </a:prstGeom>
          <a:noFill/>
          <a:ln>
            <a:noFill/>
          </a:ln>
        </p:spPr>
      </p:pic>
      <p:sp>
        <p:nvSpPr>
          <p:cNvPr id="464" name="Google Shape;464;p35"/>
          <p:cNvSpPr txBox="1"/>
          <p:nvPr/>
        </p:nvSpPr>
        <p:spPr>
          <a:xfrm>
            <a:off x="11275900" y="3656650"/>
            <a:ext cx="5576400" cy="45657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b="1" lang="en-US" sz="3200">
                <a:solidFill>
                  <a:schemeClr val="dk1"/>
                </a:solidFill>
                <a:latin typeface="Calibri"/>
                <a:ea typeface="Calibri"/>
                <a:cs typeface="Calibri"/>
                <a:sym typeface="Calibri"/>
              </a:rPr>
              <a:t>Pennsylvania</a:t>
            </a:r>
            <a:r>
              <a:rPr b="1" lang="en-US" sz="3200">
                <a:solidFill>
                  <a:schemeClr val="dk1"/>
                </a:solidFill>
                <a:latin typeface="Calibri"/>
                <a:ea typeface="Calibri"/>
                <a:cs typeface="Calibri"/>
                <a:sym typeface="Calibri"/>
              </a:rPr>
              <a:t>: </a:t>
            </a:r>
            <a:endParaRPr b="1"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i="1" lang="en-US" sz="3200">
                <a:solidFill>
                  <a:schemeClr val="dk1"/>
                </a:solidFill>
                <a:latin typeface="Calibri"/>
                <a:ea typeface="Calibri"/>
                <a:cs typeface="Calibri"/>
                <a:sym typeface="Calibri"/>
              </a:rPr>
              <a:t>Topics:</a:t>
            </a:r>
            <a:endParaRPr i="1"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parking_valet_lot_park</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cash_tip_atm_gratuity</a:t>
            </a:r>
            <a:endParaRPr sz="3200">
              <a:solidFill>
                <a:schemeClr val="dk1"/>
              </a:solidFill>
              <a:latin typeface="Calibri"/>
              <a:ea typeface="Calibri"/>
              <a:cs typeface="Calibri"/>
              <a:sym typeface="Calibri"/>
            </a:endParaRPr>
          </a:p>
          <a:p>
            <a:pPr indent="-431800" lvl="2" marL="13716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dim_sum_sumyum_everyday</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Parking issues</a:t>
            </a:r>
            <a:endParaRPr sz="3200">
              <a:solidFill>
                <a:schemeClr val="dk1"/>
              </a:solidFill>
              <a:latin typeface="Calibri"/>
              <a:ea typeface="Calibri"/>
              <a:cs typeface="Calibri"/>
              <a:sym typeface="Calibri"/>
            </a:endParaRPr>
          </a:p>
          <a:p>
            <a:pPr indent="-431800" lvl="1" marL="9144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Service (tips)</a:t>
            </a:r>
            <a:endParaRPr sz="3200">
              <a:solidFill>
                <a:schemeClr val="dk1"/>
              </a:solidFill>
              <a:latin typeface="Calibri"/>
              <a:ea typeface="Calibri"/>
              <a:cs typeface="Calibri"/>
              <a:sym typeface="Calibri"/>
            </a:endParaRPr>
          </a:p>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468" name="Shape 468"/>
        <p:cNvGrpSpPr/>
        <p:nvPr/>
      </p:nvGrpSpPr>
      <p:grpSpPr>
        <a:xfrm>
          <a:off x="0" y="0"/>
          <a:ext cx="0" cy="0"/>
          <a:chOff x="0" y="0"/>
          <a:chExt cx="0" cy="0"/>
        </a:xfrm>
      </p:grpSpPr>
      <p:grpSp>
        <p:nvGrpSpPr>
          <p:cNvPr id="469" name="Google Shape;469;p36"/>
          <p:cNvGrpSpPr/>
          <p:nvPr/>
        </p:nvGrpSpPr>
        <p:grpSpPr>
          <a:xfrm>
            <a:off x="-1747509" y="7368946"/>
            <a:ext cx="6075397" cy="5836152"/>
            <a:chOff x="0" y="0"/>
            <a:chExt cx="1107255" cy="1063652"/>
          </a:xfrm>
        </p:grpSpPr>
        <p:sp>
          <p:nvSpPr>
            <p:cNvPr id="470" name="Google Shape;470;p36"/>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6"/>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72" name="Google Shape;472;p36"/>
          <p:cNvGrpSpPr/>
          <p:nvPr/>
        </p:nvGrpSpPr>
        <p:grpSpPr>
          <a:xfrm>
            <a:off x="15014295" y="-1097762"/>
            <a:ext cx="3573444" cy="3432724"/>
            <a:chOff x="0" y="0"/>
            <a:chExt cx="1107255" cy="1063652"/>
          </a:xfrm>
        </p:grpSpPr>
        <p:sp>
          <p:nvSpPr>
            <p:cNvPr id="473" name="Google Shape;473;p36"/>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6"/>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75" name="Google Shape;475;p36"/>
          <p:cNvSpPr txBox="1"/>
          <p:nvPr/>
        </p:nvSpPr>
        <p:spPr>
          <a:xfrm>
            <a:off x="658150" y="233025"/>
            <a:ext cx="15480600" cy="1468200"/>
          </a:xfrm>
          <a:prstGeom prst="rect">
            <a:avLst/>
          </a:prstGeom>
          <a:noFill/>
          <a:ln>
            <a:noFill/>
          </a:ln>
        </p:spPr>
        <p:txBody>
          <a:bodyPr anchorCtr="0" anchor="t" bIns="0" lIns="0" spcFirstLastPara="1" rIns="0" wrap="square" tIns="0">
            <a:spAutoFit/>
          </a:bodyPr>
          <a:lstStyle/>
          <a:p>
            <a:pPr indent="0" lvl="0" marL="0" rtl="0" algn="l">
              <a:lnSpc>
                <a:spcPct val="110998"/>
              </a:lnSpc>
              <a:spcBef>
                <a:spcPts val="0"/>
              </a:spcBef>
              <a:spcAft>
                <a:spcPts val="0"/>
              </a:spcAft>
              <a:buClr>
                <a:schemeClr val="dk1"/>
              </a:buClr>
              <a:buFont typeface="Arial"/>
              <a:buNone/>
            </a:pPr>
            <a:r>
              <a:rPr lang="en-US" sz="9538">
                <a:solidFill>
                  <a:schemeClr val="lt1"/>
                </a:solidFill>
                <a:latin typeface="Anton"/>
                <a:ea typeface="Anton"/>
                <a:cs typeface="Anton"/>
                <a:sym typeface="Anton"/>
              </a:rPr>
              <a:t>Conclusion/Recommendations</a:t>
            </a:r>
            <a:endParaRPr/>
          </a:p>
        </p:txBody>
      </p:sp>
      <p:sp>
        <p:nvSpPr>
          <p:cNvPr id="476" name="Google Shape;476;p36"/>
          <p:cNvSpPr/>
          <p:nvPr/>
        </p:nvSpPr>
        <p:spPr>
          <a:xfrm>
            <a:off x="6428350" y="2577225"/>
            <a:ext cx="5346000" cy="746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800"/>
          </a:p>
        </p:txBody>
      </p:sp>
      <p:sp>
        <p:nvSpPr>
          <p:cNvPr id="477" name="Google Shape;477;p36"/>
          <p:cNvSpPr/>
          <p:nvPr/>
        </p:nvSpPr>
        <p:spPr>
          <a:xfrm>
            <a:off x="12321850" y="2577175"/>
            <a:ext cx="5614500" cy="746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800"/>
          </a:p>
        </p:txBody>
      </p:sp>
      <p:sp>
        <p:nvSpPr>
          <p:cNvPr id="478" name="Google Shape;478;p36"/>
          <p:cNvSpPr/>
          <p:nvPr/>
        </p:nvSpPr>
        <p:spPr>
          <a:xfrm>
            <a:off x="364900" y="2577125"/>
            <a:ext cx="5614500" cy="746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800"/>
          </a:p>
        </p:txBody>
      </p:sp>
      <p:sp>
        <p:nvSpPr>
          <p:cNvPr id="479" name="Google Shape;479;p36"/>
          <p:cNvSpPr/>
          <p:nvPr/>
        </p:nvSpPr>
        <p:spPr>
          <a:xfrm>
            <a:off x="947350" y="1948025"/>
            <a:ext cx="4445100" cy="781500"/>
          </a:xfrm>
          <a:prstGeom prst="roundRect">
            <a:avLst>
              <a:gd fmla="val 16667" name="adj"/>
            </a:avLst>
          </a:prstGeom>
          <a:solidFill>
            <a:srgbClr val="BB830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480" name="Google Shape;480;p36"/>
          <p:cNvSpPr txBox="1"/>
          <p:nvPr/>
        </p:nvSpPr>
        <p:spPr>
          <a:xfrm>
            <a:off x="937225" y="1920963"/>
            <a:ext cx="5614500" cy="8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200">
                <a:solidFill>
                  <a:schemeClr val="lt1"/>
                </a:solidFill>
                <a:latin typeface="Calibri"/>
                <a:ea typeface="Calibri"/>
                <a:cs typeface="Calibri"/>
                <a:sym typeface="Calibri"/>
              </a:rPr>
              <a:t>Sentiment Classification</a:t>
            </a:r>
            <a:endParaRPr b="1" sz="3200">
              <a:solidFill>
                <a:schemeClr val="lt1"/>
              </a:solidFill>
              <a:latin typeface="Calibri"/>
              <a:ea typeface="Calibri"/>
              <a:cs typeface="Calibri"/>
              <a:sym typeface="Calibri"/>
            </a:endParaRPr>
          </a:p>
        </p:txBody>
      </p:sp>
      <p:sp>
        <p:nvSpPr>
          <p:cNvPr id="481" name="Google Shape;481;p36"/>
          <p:cNvSpPr txBox="1"/>
          <p:nvPr/>
        </p:nvSpPr>
        <p:spPr>
          <a:xfrm>
            <a:off x="658150" y="3173163"/>
            <a:ext cx="5222700" cy="38430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Food quality is main driver for overall satisfaction</a:t>
            </a:r>
            <a:endParaRPr sz="3200">
              <a:solidFill>
                <a:schemeClr val="dk1"/>
              </a:solidFill>
              <a:latin typeface="Calibri"/>
              <a:ea typeface="Calibri"/>
              <a:cs typeface="Calibri"/>
              <a:sym typeface="Calibri"/>
            </a:endParaRPr>
          </a:p>
          <a:p>
            <a:pPr indent="-431800" lvl="0" marL="4572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Service-related issues correlate highly with negative reviews</a:t>
            </a:r>
            <a:endParaRPr sz="3200">
              <a:solidFill>
                <a:schemeClr val="dk1"/>
              </a:solidFill>
              <a:latin typeface="Calibri"/>
              <a:ea typeface="Calibri"/>
              <a:cs typeface="Calibri"/>
              <a:sym typeface="Calibri"/>
            </a:endParaRPr>
          </a:p>
          <a:p>
            <a:pPr indent="-431800" lvl="0" marL="4572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Neutral review are operational issues and logistics</a:t>
            </a:r>
            <a:endParaRPr sz="3200">
              <a:solidFill>
                <a:schemeClr val="dk1"/>
              </a:solidFill>
              <a:latin typeface="Calibri"/>
              <a:ea typeface="Calibri"/>
              <a:cs typeface="Calibri"/>
              <a:sym typeface="Calibri"/>
            </a:endParaRPr>
          </a:p>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sp>
        <p:nvSpPr>
          <p:cNvPr id="482" name="Google Shape;482;p36"/>
          <p:cNvSpPr/>
          <p:nvPr/>
        </p:nvSpPr>
        <p:spPr>
          <a:xfrm>
            <a:off x="6810175" y="1909925"/>
            <a:ext cx="4445100" cy="781500"/>
          </a:xfrm>
          <a:prstGeom prst="roundRect">
            <a:avLst>
              <a:gd fmla="val 16667" name="adj"/>
            </a:avLst>
          </a:prstGeom>
          <a:solidFill>
            <a:srgbClr val="BB830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483" name="Google Shape;483;p36"/>
          <p:cNvSpPr txBox="1"/>
          <p:nvPr/>
        </p:nvSpPr>
        <p:spPr>
          <a:xfrm>
            <a:off x="7020663" y="1927163"/>
            <a:ext cx="5614500" cy="8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200">
                <a:solidFill>
                  <a:schemeClr val="lt1"/>
                </a:solidFill>
                <a:latin typeface="Calibri"/>
                <a:ea typeface="Calibri"/>
                <a:cs typeface="Calibri"/>
                <a:sym typeface="Calibri"/>
              </a:rPr>
              <a:t>Cuisine</a:t>
            </a:r>
            <a:r>
              <a:rPr b="1" lang="en-US" sz="3200">
                <a:solidFill>
                  <a:schemeClr val="lt1"/>
                </a:solidFill>
                <a:latin typeface="Calibri"/>
                <a:ea typeface="Calibri"/>
                <a:cs typeface="Calibri"/>
                <a:sym typeface="Calibri"/>
              </a:rPr>
              <a:t> Classification</a:t>
            </a:r>
            <a:endParaRPr b="1" sz="3200">
              <a:solidFill>
                <a:schemeClr val="lt1"/>
              </a:solidFill>
              <a:latin typeface="Calibri"/>
              <a:ea typeface="Calibri"/>
              <a:cs typeface="Calibri"/>
              <a:sym typeface="Calibri"/>
            </a:endParaRPr>
          </a:p>
        </p:txBody>
      </p:sp>
      <p:sp>
        <p:nvSpPr>
          <p:cNvPr id="484" name="Google Shape;484;p36"/>
          <p:cNvSpPr/>
          <p:nvPr/>
        </p:nvSpPr>
        <p:spPr>
          <a:xfrm>
            <a:off x="12901600" y="1909925"/>
            <a:ext cx="4445100" cy="781500"/>
          </a:xfrm>
          <a:prstGeom prst="roundRect">
            <a:avLst>
              <a:gd fmla="val 16667" name="adj"/>
            </a:avLst>
          </a:prstGeom>
          <a:solidFill>
            <a:srgbClr val="BB830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485" name="Google Shape;485;p36"/>
          <p:cNvSpPr txBox="1"/>
          <p:nvPr/>
        </p:nvSpPr>
        <p:spPr>
          <a:xfrm>
            <a:off x="13425675" y="1927175"/>
            <a:ext cx="3794100" cy="8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200">
                <a:solidFill>
                  <a:schemeClr val="lt1"/>
                </a:solidFill>
                <a:latin typeface="Calibri"/>
                <a:ea typeface="Calibri"/>
                <a:cs typeface="Calibri"/>
                <a:sym typeface="Calibri"/>
              </a:rPr>
              <a:t>State Classification</a:t>
            </a:r>
            <a:endParaRPr b="1" sz="3200">
              <a:solidFill>
                <a:schemeClr val="lt1"/>
              </a:solidFill>
              <a:latin typeface="Calibri"/>
              <a:ea typeface="Calibri"/>
              <a:cs typeface="Calibri"/>
              <a:sym typeface="Calibri"/>
            </a:endParaRPr>
          </a:p>
        </p:txBody>
      </p:sp>
      <p:sp>
        <p:nvSpPr>
          <p:cNvPr id="486" name="Google Shape;486;p36"/>
          <p:cNvSpPr txBox="1"/>
          <p:nvPr/>
        </p:nvSpPr>
        <p:spPr>
          <a:xfrm>
            <a:off x="6748638" y="2900125"/>
            <a:ext cx="4755900" cy="65979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Cuisine emphasize food quality and specific dishes</a:t>
            </a:r>
            <a:endParaRPr sz="3200">
              <a:solidFill>
                <a:schemeClr val="dk1"/>
              </a:solidFill>
              <a:latin typeface="Calibri"/>
              <a:ea typeface="Calibri"/>
              <a:cs typeface="Calibri"/>
              <a:sym typeface="Calibri"/>
            </a:endParaRPr>
          </a:p>
          <a:p>
            <a:pPr indent="-431800" lvl="0" marL="4572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Customers interact differently depending on cuisines</a:t>
            </a:r>
            <a:endParaRPr sz="3200">
              <a:solidFill>
                <a:schemeClr val="dk1"/>
              </a:solidFill>
              <a:latin typeface="Calibri"/>
              <a:ea typeface="Calibri"/>
              <a:cs typeface="Calibri"/>
              <a:sym typeface="Calibri"/>
            </a:endParaRPr>
          </a:p>
          <a:p>
            <a:pPr indent="-431800" lvl="0" marL="457200" rtl="0" algn="l">
              <a:spcBef>
                <a:spcPts val="0"/>
              </a:spcBef>
              <a:spcAft>
                <a:spcPts val="0"/>
              </a:spcAft>
              <a:buClr>
                <a:schemeClr val="dk1"/>
              </a:buClr>
              <a:buSzPts val="3200"/>
              <a:buFont typeface="Calibri"/>
              <a:buChar char="●"/>
            </a:pPr>
            <a:r>
              <a:rPr b="1" lang="en-US" sz="3200" u="sng">
                <a:solidFill>
                  <a:schemeClr val="dk1"/>
                </a:solidFill>
                <a:latin typeface="Calibri"/>
                <a:ea typeface="Calibri"/>
                <a:cs typeface="Calibri"/>
                <a:sym typeface="Calibri"/>
              </a:rPr>
              <a:t>American:</a:t>
            </a:r>
            <a:endParaRPr b="1" sz="3200" u="sng">
              <a:solidFill>
                <a:schemeClr val="dk1"/>
              </a:solidFill>
              <a:latin typeface="Calibri"/>
              <a:ea typeface="Calibri"/>
              <a:cs typeface="Calibri"/>
              <a:sym typeface="Calibri"/>
            </a:endParaRPr>
          </a:p>
          <a:p>
            <a:pPr indent="0" lvl="0" marL="0" rtl="0" algn="l">
              <a:spcBef>
                <a:spcPts val="0"/>
              </a:spcBef>
              <a:spcAft>
                <a:spcPts val="0"/>
              </a:spcAft>
              <a:buNone/>
            </a:pPr>
            <a:r>
              <a:rPr lang="en-US" sz="3200">
                <a:solidFill>
                  <a:schemeClr val="dk1"/>
                </a:solidFill>
                <a:latin typeface="Calibri"/>
                <a:ea typeface="Calibri"/>
                <a:cs typeface="Calibri"/>
                <a:sym typeface="Calibri"/>
              </a:rPr>
              <a:t>Emphasize brunch specials and happy hour</a:t>
            </a:r>
            <a:endParaRPr sz="3200">
              <a:solidFill>
                <a:schemeClr val="dk1"/>
              </a:solidFill>
              <a:latin typeface="Calibri"/>
              <a:ea typeface="Calibri"/>
              <a:cs typeface="Calibri"/>
              <a:sym typeface="Calibri"/>
            </a:endParaRPr>
          </a:p>
          <a:p>
            <a:pPr indent="-431800" lvl="0" marL="457200" rtl="0" algn="l">
              <a:spcBef>
                <a:spcPts val="0"/>
              </a:spcBef>
              <a:spcAft>
                <a:spcPts val="0"/>
              </a:spcAft>
              <a:buClr>
                <a:schemeClr val="dk1"/>
              </a:buClr>
              <a:buSzPts val="3200"/>
              <a:buFont typeface="Calibri"/>
              <a:buChar char="●"/>
            </a:pPr>
            <a:r>
              <a:rPr b="1" lang="en-US" sz="3200" u="sng">
                <a:solidFill>
                  <a:schemeClr val="dk1"/>
                </a:solidFill>
                <a:latin typeface="Calibri"/>
                <a:ea typeface="Calibri"/>
                <a:cs typeface="Calibri"/>
                <a:sym typeface="Calibri"/>
              </a:rPr>
              <a:t>Italian:</a:t>
            </a:r>
            <a:endParaRPr b="1" sz="3200" u="sng">
              <a:solidFill>
                <a:schemeClr val="dk1"/>
              </a:solidFill>
              <a:latin typeface="Calibri"/>
              <a:ea typeface="Calibri"/>
              <a:cs typeface="Calibri"/>
              <a:sym typeface="Calibri"/>
            </a:endParaRPr>
          </a:p>
          <a:p>
            <a:pPr indent="0" lvl="0" marL="0" rtl="0" algn="l">
              <a:spcBef>
                <a:spcPts val="0"/>
              </a:spcBef>
              <a:spcAft>
                <a:spcPts val="0"/>
              </a:spcAft>
              <a:buNone/>
            </a:pPr>
            <a:r>
              <a:rPr lang="en-US" sz="3200">
                <a:solidFill>
                  <a:schemeClr val="dk1"/>
                </a:solidFill>
                <a:latin typeface="Calibri"/>
                <a:ea typeface="Calibri"/>
                <a:cs typeface="Calibri"/>
                <a:sym typeface="Calibri"/>
              </a:rPr>
              <a:t>Expand gluten-free options</a:t>
            </a:r>
            <a:endParaRPr sz="3200">
              <a:solidFill>
                <a:schemeClr val="dk1"/>
              </a:solidFill>
              <a:latin typeface="Calibri"/>
              <a:ea typeface="Calibri"/>
              <a:cs typeface="Calibri"/>
              <a:sym typeface="Calibri"/>
            </a:endParaRPr>
          </a:p>
          <a:p>
            <a:pPr indent="-431800" lvl="0" marL="457200" rtl="0" algn="l">
              <a:spcBef>
                <a:spcPts val="0"/>
              </a:spcBef>
              <a:spcAft>
                <a:spcPts val="0"/>
              </a:spcAft>
              <a:buClr>
                <a:schemeClr val="dk1"/>
              </a:buClr>
              <a:buSzPts val="3200"/>
              <a:buFont typeface="Calibri"/>
              <a:buChar char="●"/>
            </a:pPr>
            <a:r>
              <a:rPr b="1" lang="en-US" sz="3200" u="sng">
                <a:solidFill>
                  <a:schemeClr val="dk1"/>
                </a:solidFill>
                <a:latin typeface="Calibri"/>
                <a:ea typeface="Calibri"/>
                <a:cs typeface="Calibri"/>
                <a:sym typeface="Calibri"/>
              </a:rPr>
              <a:t>Chinese:</a:t>
            </a:r>
            <a:endParaRPr b="1" sz="3200" u="sng">
              <a:solidFill>
                <a:schemeClr val="dk1"/>
              </a:solidFill>
              <a:latin typeface="Calibri"/>
              <a:ea typeface="Calibri"/>
              <a:cs typeface="Calibri"/>
              <a:sym typeface="Calibri"/>
            </a:endParaRPr>
          </a:p>
          <a:p>
            <a:pPr indent="0" lvl="0" marL="0" rtl="0" algn="l">
              <a:spcBef>
                <a:spcPts val="0"/>
              </a:spcBef>
              <a:spcAft>
                <a:spcPts val="0"/>
              </a:spcAft>
              <a:buNone/>
            </a:pPr>
            <a:r>
              <a:rPr lang="en-US" sz="3200">
                <a:solidFill>
                  <a:schemeClr val="dk1"/>
                </a:solidFill>
                <a:latin typeface="Calibri"/>
                <a:ea typeface="Calibri"/>
                <a:cs typeface="Calibri"/>
                <a:sym typeface="Calibri"/>
              </a:rPr>
              <a:t>Improve quality of service</a:t>
            </a:r>
            <a:endParaRPr sz="3200">
              <a:solidFill>
                <a:schemeClr val="dk1"/>
              </a:solidFill>
              <a:latin typeface="Calibri"/>
              <a:ea typeface="Calibri"/>
              <a:cs typeface="Calibri"/>
              <a:sym typeface="Calibri"/>
            </a:endParaRPr>
          </a:p>
        </p:txBody>
      </p:sp>
      <p:sp>
        <p:nvSpPr>
          <p:cNvPr id="487" name="Google Shape;487;p36"/>
          <p:cNvSpPr txBox="1"/>
          <p:nvPr/>
        </p:nvSpPr>
        <p:spPr>
          <a:xfrm>
            <a:off x="12517750" y="2900125"/>
            <a:ext cx="5222700" cy="5306100"/>
          </a:xfrm>
          <a:prstGeom prst="rect">
            <a:avLst/>
          </a:prstGeom>
          <a:noFill/>
          <a:ln>
            <a:noFill/>
          </a:ln>
        </p:spPr>
        <p:txBody>
          <a:bodyPr anchorCtr="0" anchor="t" bIns="91425" lIns="91425" spcFirstLastPara="1" rIns="91425" wrap="square" tIns="91425">
            <a:noAutofit/>
          </a:bodyPr>
          <a:lstStyle/>
          <a:p>
            <a:pPr indent="-431800" lvl="0" marL="45720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Cuisine preference differ by state. Restaurant critique business strategies to meet customer preferences in different locations</a:t>
            </a:r>
            <a:endParaRPr sz="3200">
              <a:solidFill>
                <a:schemeClr val="dk1"/>
              </a:solidFill>
              <a:latin typeface="Calibri"/>
              <a:ea typeface="Calibri"/>
              <a:cs typeface="Calibri"/>
              <a:sym typeface="Calibri"/>
            </a:endParaRPr>
          </a:p>
          <a:p>
            <a:pPr indent="-431800" lvl="0" marL="457200" rtl="0" algn="l">
              <a:spcBef>
                <a:spcPts val="0"/>
              </a:spcBef>
              <a:spcAft>
                <a:spcPts val="0"/>
              </a:spcAft>
              <a:buClr>
                <a:schemeClr val="dk1"/>
              </a:buClr>
              <a:buSzPts val="3200"/>
              <a:buFont typeface="Calibri"/>
              <a:buChar char="●"/>
            </a:pPr>
            <a:r>
              <a:rPr b="1" lang="en-US" sz="3200" u="sng">
                <a:solidFill>
                  <a:schemeClr val="dk1"/>
                </a:solidFill>
                <a:latin typeface="Calibri"/>
                <a:ea typeface="Calibri"/>
                <a:cs typeface="Calibri"/>
                <a:sym typeface="Calibri"/>
              </a:rPr>
              <a:t>Florida:</a:t>
            </a:r>
            <a:endParaRPr b="1" sz="3200" u="sng">
              <a:solidFill>
                <a:schemeClr val="dk1"/>
              </a:solidFill>
              <a:latin typeface="Calibri"/>
              <a:ea typeface="Calibri"/>
              <a:cs typeface="Calibri"/>
              <a:sym typeface="Calibri"/>
            </a:endParaRPr>
          </a:p>
          <a:p>
            <a:pPr indent="0" lvl="0" marL="0" rtl="0" algn="l">
              <a:spcBef>
                <a:spcPts val="0"/>
              </a:spcBef>
              <a:spcAft>
                <a:spcPts val="0"/>
              </a:spcAft>
              <a:buNone/>
            </a:pPr>
            <a:r>
              <a:rPr lang="en-US" sz="3200">
                <a:solidFill>
                  <a:schemeClr val="dk1"/>
                </a:solidFill>
                <a:latin typeface="Calibri"/>
                <a:ea typeface="Calibri"/>
                <a:cs typeface="Calibri"/>
                <a:sym typeface="Calibri"/>
              </a:rPr>
              <a:t>Improve outdoor seating options</a:t>
            </a:r>
            <a:endParaRPr sz="3200">
              <a:solidFill>
                <a:schemeClr val="dk1"/>
              </a:solidFill>
              <a:latin typeface="Calibri"/>
              <a:ea typeface="Calibri"/>
              <a:cs typeface="Calibri"/>
              <a:sym typeface="Calibri"/>
            </a:endParaRPr>
          </a:p>
          <a:p>
            <a:pPr indent="0" lvl="0" marL="0" rtl="0" algn="l">
              <a:spcBef>
                <a:spcPts val="0"/>
              </a:spcBef>
              <a:spcAft>
                <a:spcPts val="0"/>
              </a:spcAft>
              <a:buNone/>
            </a:pPr>
            <a:r>
              <a:rPr lang="en-US" sz="3200">
                <a:solidFill>
                  <a:schemeClr val="dk1"/>
                </a:solidFill>
                <a:latin typeface="Calibri"/>
                <a:ea typeface="Calibri"/>
                <a:cs typeface="Calibri"/>
                <a:sym typeface="Calibri"/>
              </a:rPr>
              <a:t>Offer more brunch specials</a:t>
            </a:r>
            <a:endParaRPr sz="3200">
              <a:solidFill>
                <a:schemeClr val="dk1"/>
              </a:solidFill>
              <a:latin typeface="Calibri"/>
              <a:ea typeface="Calibri"/>
              <a:cs typeface="Calibri"/>
              <a:sym typeface="Calibri"/>
            </a:endParaRPr>
          </a:p>
          <a:p>
            <a:pPr indent="-431800" lvl="0" marL="457200" rtl="0" algn="l">
              <a:spcBef>
                <a:spcPts val="0"/>
              </a:spcBef>
              <a:spcAft>
                <a:spcPts val="0"/>
              </a:spcAft>
              <a:buClr>
                <a:schemeClr val="dk1"/>
              </a:buClr>
              <a:buSzPts val="3200"/>
              <a:buFont typeface="Calibri"/>
              <a:buChar char="●"/>
            </a:pPr>
            <a:r>
              <a:rPr b="1" lang="en-US" sz="3200" u="sng">
                <a:solidFill>
                  <a:schemeClr val="dk1"/>
                </a:solidFill>
                <a:latin typeface="Calibri"/>
                <a:ea typeface="Calibri"/>
                <a:cs typeface="Calibri"/>
                <a:sym typeface="Calibri"/>
              </a:rPr>
              <a:t>Pennsylvania:</a:t>
            </a:r>
            <a:endParaRPr b="1" sz="3200" u="sng">
              <a:solidFill>
                <a:schemeClr val="dk1"/>
              </a:solidFill>
              <a:latin typeface="Calibri"/>
              <a:ea typeface="Calibri"/>
              <a:cs typeface="Calibri"/>
              <a:sym typeface="Calibri"/>
            </a:endParaRPr>
          </a:p>
          <a:p>
            <a:pPr indent="0" lvl="0" marL="0" rtl="0" algn="l">
              <a:spcBef>
                <a:spcPts val="0"/>
              </a:spcBef>
              <a:spcAft>
                <a:spcPts val="0"/>
              </a:spcAft>
              <a:buNone/>
            </a:pPr>
            <a:r>
              <a:rPr lang="en-US" sz="3200">
                <a:solidFill>
                  <a:schemeClr val="dk1"/>
                </a:solidFill>
                <a:latin typeface="Calibri"/>
                <a:ea typeface="Calibri"/>
                <a:cs typeface="Calibri"/>
                <a:sym typeface="Calibri"/>
              </a:rPr>
              <a:t>Parking situation (urban restaurants)</a:t>
            </a:r>
            <a:endParaRPr sz="3200">
              <a:solidFill>
                <a:schemeClr val="dk1"/>
              </a:solidFill>
              <a:latin typeface="Calibri"/>
              <a:ea typeface="Calibri"/>
              <a:cs typeface="Calibri"/>
              <a:sym typeface="Calibri"/>
            </a:endParaRPr>
          </a:p>
          <a:p>
            <a:pPr indent="0" lvl="0" marL="0" rtl="0" algn="l">
              <a:spcBef>
                <a:spcPts val="0"/>
              </a:spcBef>
              <a:spcAft>
                <a:spcPts val="0"/>
              </a:spcAft>
              <a:buNone/>
            </a:pPr>
            <a:r>
              <a:rPr lang="en-US" sz="3200">
                <a:solidFill>
                  <a:schemeClr val="dk1"/>
                </a:solidFill>
                <a:latin typeface="Calibri"/>
                <a:ea typeface="Calibri"/>
                <a:cs typeface="Calibri"/>
                <a:sym typeface="Calibri"/>
              </a:rPr>
              <a:t>Service quality</a:t>
            </a:r>
            <a:endParaRPr sz="3200">
              <a:solidFill>
                <a:schemeClr val="dk1"/>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491" name="Shape 491"/>
        <p:cNvGrpSpPr/>
        <p:nvPr/>
      </p:nvGrpSpPr>
      <p:grpSpPr>
        <a:xfrm>
          <a:off x="0" y="0"/>
          <a:ext cx="0" cy="0"/>
          <a:chOff x="0" y="0"/>
          <a:chExt cx="0" cy="0"/>
        </a:xfrm>
      </p:grpSpPr>
      <p:grpSp>
        <p:nvGrpSpPr>
          <p:cNvPr id="492" name="Google Shape;492;p37"/>
          <p:cNvGrpSpPr/>
          <p:nvPr/>
        </p:nvGrpSpPr>
        <p:grpSpPr>
          <a:xfrm>
            <a:off x="-3147972" y="-566082"/>
            <a:ext cx="7638530" cy="7638530"/>
            <a:chOff x="0" y="0"/>
            <a:chExt cx="812800" cy="812800"/>
          </a:xfrm>
        </p:grpSpPr>
        <p:sp>
          <p:nvSpPr>
            <p:cNvPr id="493" name="Google Shape;493;p3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7"/>
            <p:cNvSpPr txBox="1"/>
            <p:nvPr/>
          </p:nvSpPr>
          <p:spPr>
            <a:xfrm>
              <a:off x="76200" y="47625"/>
              <a:ext cx="660400" cy="68897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95" name="Google Shape;495;p37"/>
          <p:cNvSpPr/>
          <p:nvPr/>
        </p:nvSpPr>
        <p:spPr>
          <a:xfrm>
            <a:off x="671292" y="2718878"/>
            <a:ext cx="6533216" cy="6347969"/>
          </a:xfrm>
          <a:custGeom>
            <a:rect b="b" l="l" r="r" t="t"/>
            <a:pathLst>
              <a:path extrusionOk="0" h="812800" w="836519">
                <a:moveTo>
                  <a:pt x="418260" y="0"/>
                </a:moveTo>
                <a:cubicBezTo>
                  <a:pt x="187261" y="0"/>
                  <a:pt x="0" y="181951"/>
                  <a:pt x="0" y="406400"/>
                </a:cubicBezTo>
                <a:cubicBezTo>
                  <a:pt x="0" y="630849"/>
                  <a:pt x="187261" y="812800"/>
                  <a:pt x="418260" y="812800"/>
                </a:cubicBezTo>
                <a:cubicBezTo>
                  <a:pt x="649258" y="812800"/>
                  <a:pt x="836519" y="630849"/>
                  <a:pt x="836519" y="406400"/>
                </a:cubicBezTo>
                <a:cubicBezTo>
                  <a:pt x="836519" y="181951"/>
                  <a:pt x="649258" y="0"/>
                  <a:pt x="418260" y="0"/>
                </a:cubicBezTo>
                <a:close/>
              </a:path>
            </a:pathLst>
          </a:custGeom>
          <a:blipFill rotWithShape="1">
            <a:blip r:embed="rId3">
              <a:alphaModFix/>
            </a:blip>
            <a:stretch>
              <a:fillRect b="0" l="-15762" r="-45504"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7"/>
          <p:cNvSpPr/>
          <p:nvPr/>
        </p:nvSpPr>
        <p:spPr>
          <a:xfrm>
            <a:off x="5537436" y="6070916"/>
            <a:ext cx="4529875" cy="3187384"/>
          </a:xfrm>
          <a:custGeom>
            <a:rect b="b" l="l" r="r" t="t"/>
            <a:pathLst>
              <a:path extrusionOk="0" h="3187384" w="4529875">
                <a:moveTo>
                  <a:pt x="0" y="0"/>
                </a:moveTo>
                <a:lnTo>
                  <a:pt x="4529874" y="0"/>
                </a:lnTo>
                <a:lnTo>
                  <a:pt x="4529874" y="3187384"/>
                </a:lnTo>
                <a:lnTo>
                  <a:pt x="0" y="3187384"/>
                </a:lnTo>
                <a:lnTo>
                  <a:pt x="0" y="0"/>
                </a:lnTo>
                <a:close/>
              </a:path>
            </a:pathLst>
          </a:custGeom>
          <a:blipFill rotWithShape="1">
            <a:blip r:embed="rId4">
              <a:alphaModFix/>
            </a:blip>
            <a:stretch>
              <a:fillRect b="0" l="0" r="0" t="0"/>
            </a:stretch>
          </a:blipFill>
          <a:ln>
            <a:noFill/>
          </a:ln>
        </p:spPr>
      </p:sp>
      <p:sp>
        <p:nvSpPr>
          <p:cNvPr id="497" name="Google Shape;497;p37"/>
          <p:cNvSpPr txBox="1"/>
          <p:nvPr/>
        </p:nvSpPr>
        <p:spPr>
          <a:xfrm>
            <a:off x="6412210" y="2246468"/>
            <a:ext cx="10367100" cy="2816400"/>
          </a:xfrm>
          <a:prstGeom prst="rect">
            <a:avLst/>
          </a:prstGeom>
          <a:noFill/>
          <a:ln>
            <a:noFill/>
          </a:ln>
        </p:spPr>
        <p:txBody>
          <a:bodyPr anchorCtr="0" anchor="t" bIns="0" lIns="0" spcFirstLastPara="1" rIns="0" wrap="square" tIns="0">
            <a:spAutoFit/>
          </a:bodyPr>
          <a:lstStyle/>
          <a:p>
            <a:pPr indent="0" lvl="0" marL="0" marR="0" rtl="0" algn="r">
              <a:lnSpc>
                <a:spcPct val="111001"/>
              </a:lnSpc>
              <a:spcBef>
                <a:spcPts val="0"/>
              </a:spcBef>
              <a:spcAft>
                <a:spcPts val="0"/>
              </a:spcAft>
              <a:buNone/>
            </a:pPr>
            <a:r>
              <a:rPr b="0" i="0" lang="en-US" sz="18297" u="none" cap="none" strike="noStrike">
                <a:solidFill>
                  <a:srgbClr val="FFFFFF"/>
                </a:solidFill>
                <a:latin typeface="Anton"/>
                <a:ea typeface="Anton"/>
                <a:cs typeface="Anton"/>
                <a:sym typeface="Anton"/>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140" name="Shape 140"/>
        <p:cNvGrpSpPr/>
        <p:nvPr/>
      </p:nvGrpSpPr>
      <p:grpSpPr>
        <a:xfrm>
          <a:off x="0" y="0"/>
          <a:ext cx="0" cy="0"/>
          <a:chOff x="0" y="0"/>
          <a:chExt cx="0" cy="0"/>
        </a:xfrm>
      </p:grpSpPr>
      <p:grpSp>
        <p:nvGrpSpPr>
          <p:cNvPr id="141" name="Google Shape;141;p15"/>
          <p:cNvGrpSpPr/>
          <p:nvPr/>
        </p:nvGrpSpPr>
        <p:grpSpPr>
          <a:xfrm>
            <a:off x="15218281" y="-1041387"/>
            <a:ext cx="4082038" cy="4082038"/>
            <a:chOff x="0" y="0"/>
            <a:chExt cx="812800" cy="812800"/>
          </a:xfrm>
        </p:grpSpPr>
        <p:sp>
          <p:nvSpPr>
            <p:cNvPr id="142" name="Google Shape;142;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5"/>
            <p:cNvSpPr txBox="1"/>
            <p:nvPr/>
          </p:nvSpPr>
          <p:spPr>
            <a:xfrm>
              <a:off x="76200" y="47625"/>
              <a:ext cx="660400" cy="68897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44" name="Google Shape;144;p15"/>
          <p:cNvSpPr/>
          <p:nvPr/>
        </p:nvSpPr>
        <p:spPr>
          <a:xfrm>
            <a:off x="14543517" y="999632"/>
            <a:ext cx="1349528" cy="507281"/>
          </a:xfrm>
          <a:custGeom>
            <a:rect b="b" l="l" r="r" t="t"/>
            <a:pathLst>
              <a:path extrusionOk="0" h="507281" w="1349528">
                <a:moveTo>
                  <a:pt x="0" y="0"/>
                </a:moveTo>
                <a:lnTo>
                  <a:pt x="1349528" y="0"/>
                </a:lnTo>
                <a:lnTo>
                  <a:pt x="1349528" y="507280"/>
                </a:lnTo>
                <a:lnTo>
                  <a:pt x="0" y="507280"/>
                </a:lnTo>
                <a:lnTo>
                  <a:pt x="0" y="0"/>
                </a:lnTo>
                <a:close/>
              </a:path>
            </a:pathLst>
          </a:custGeom>
          <a:blipFill rotWithShape="1">
            <a:blip r:embed="rId3">
              <a:alphaModFix/>
            </a:blip>
            <a:stretch>
              <a:fillRect b="0" l="-48084" r="0" t="0"/>
            </a:stretch>
          </a:blipFill>
          <a:ln>
            <a:noFill/>
          </a:ln>
        </p:spPr>
      </p:sp>
      <p:sp>
        <p:nvSpPr>
          <p:cNvPr id="145" name="Google Shape;145;p15"/>
          <p:cNvSpPr/>
          <p:nvPr/>
        </p:nvSpPr>
        <p:spPr>
          <a:xfrm>
            <a:off x="1383156" y="2183415"/>
            <a:ext cx="6360017" cy="6360017"/>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rotWithShape="1">
            <a:blip r:embed="rId4">
              <a:alphaModFix/>
            </a:blip>
            <a:stretch>
              <a:fillRect b="0" l="0" r="-6913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 name="Google Shape;146;p15"/>
          <p:cNvGrpSpPr/>
          <p:nvPr/>
        </p:nvGrpSpPr>
        <p:grpSpPr>
          <a:xfrm>
            <a:off x="1801170" y="1425008"/>
            <a:ext cx="5684632" cy="1434910"/>
            <a:chOff x="0" y="-28575"/>
            <a:chExt cx="1983283" cy="500619"/>
          </a:xfrm>
        </p:grpSpPr>
        <p:sp>
          <p:nvSpPr>
            <p:cNvPr id="147" name="Google Shape;147;p15"/>
            <p:cNvSpPr/>
            <p:nvPr/>
          </p:nvSpPr>
          <p:spPr>
            <a:xfrm>
              <a:off x="0" y="0"/>
              <a:ext cx="1983283" cy="472044"/>
            </a:xfrm>
            <a:custGeom>
              <a:rect b="b" l="l" r="r" t="t"/>
              <a:pathLst>
                <a:path extrusionOk="0" h="472044" w="1983283">
                  <a:moveTo>
                    <a:pt x="69457" y="0"/>
                  </a:moveTo>
                  <a:lnTo>
                    <a:pt x="1913826" y="0"/>
                  </a:lnTo>
                  <a:cubicBezTo>
                    <a:pt x="1932247" y="0"/>
                    <a:pt x="1949914" y="7318"/>
                    <a:pt x="1962940" y="20344"/>
                  </a:cubicBezTo>
                  <a:cubicBezTo>
                    <a:pt x="1975965" y="33369"/>
                    <a:pt x="1983283" y="51036"/>
                    <a:pt x="1983283" y="69457"/>
                  </a:cubicBezTo>
                  <a:lnTo>
                    <a:pt x="1983283" y="402587"/>
                  </a:lnTo>
                  <a:cubicBezTo>
                    <a:pt x="1983283" y="421008"/>
                    <a:pt x="1975965" y="438674"/>
                    <a:pt x="1962940" y="451700"/>
                  </a:cubicBezTo>
                  <a:cubicBezTo>
                    <a:pt x="1949914" y="464726"/>
                    <a:pt x="1932247" y="472044"/>
                    <a:pt x="1913826" y="472044"/>
                  </a:cubicBezTo>
                  <a:lnTo>
                    <a:pt x="69457" y="472044"/>
                  </a:lnTo>
                  <a:cubicBezTo>
                    <a:pt x="51036" y="472044"/>
                    <a:pt x="33369" y="464726"/>
                    <a:pt x="20344" y="451700"/>
                  </a:cubicBezTo>
                  <a:cubicBezTo>
                    <a:pt x="7318" y="438674"/>
                    <a:pt x="0" y="421008"/>
                    <a:pt x="0" y="402587"/>
                  </a:cubicBezTo>
                  <a:lnTo>
                    <a:pt x="0" y="69457"/>
                  </a:lnTo>
                  <a:cubicBezTo>
                    <a:pt x="0" y="51036"/>
                    <a:pt x="7318" y="33369"/>
                    <a:pt x="20344" y="20344"/>
                  </a:cubicBezTo>
                  <a:cubicBezTo>
                    <a:pt x="33369" y="7318"/>
                    <a:pt x="51036" y="0"/>
                    <a:pt x="69457"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txBox="1"/>
            <p:nvPr/>
          </p:nvSpPr>
          <p:spPr>
            <a:xfrm>
              <a:off x="0" y="-28575"/>
              <a:ext cx="1983283" cy="50061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9" name="Google Shape;149;p15"/>
          <p:cNvGrpSpPr/>
          <p:nvPr/>
        </p:nvGrpSpPr>
        <p:grpSpPr>
          <a:xfrm>
            <a:off x="5097313" y="6321508"/>
            <a:ext cx="2458579" cy="2458579"/>
            <a:chOff x="0" y="0"/>
            <a:chExt cx="812800" cy="812800"/>
          </a:xfrm>
        </p:grpSpPr>
        <p:sp>
          <p:nvSpPr>
            <p:cNvPr id="150" name="Google Shape;150;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5"/>
            <p:cNvSpPr txBox="1"/>
            <p:nvPr/>
          </p:nvSpPr>
          <p:spPr>
            <a:xfrm>
              <a:off x="76200" y="47625"/>
              <a:ext cx="660400" cy="68897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52" name="Google Shape;152;p15"/>
          <p:cNvSpPr/>
          <p:nvPr/>
        </p:nvSpPr>
        <p:spPr>
          <a:xfrm>
            <a:off x="5724824" y="6989371"/>
            <a:ext cx="1203557" cy="1205750"/>
          </a:xfrm>
          <a:custGeom>
            <a:rect b="b" l="l" r="r" t="t"/>
            <a:pathLst>
              <a:path extrusionOk="0" h="1205750" w="1203557">
                <a:moveTo>
                  <a:pt x="0" y="0"/>
                </a:moveTo>
                <a:lnTo>
                  <a:pt x="1203557" y="0"/>
                </a:lnTo>
                <a:lnTo>
                  <a:pt x="1203557" y="1205750"/>
                </a:lnTo>
                <a:lnTo>
                  <a:pt x="0" y="1205750"/>
                </a:lnTo>
                <a:lnTo>
                  <a:pt x="0" y="0"/>
                </a:lnTo>
                <a:close/>
              </a:path>
            </a:pathLst>
          </a:custGeom>
          <a:blipFill rotWithShape="1">
            <a:blip r:embed="rId5">
              <a:alphaModFix/>
            </a:blip>
            <a:stretch>
              <a:fillRect b="0" l="0" r="0" t="0"/>
            </a:stretch>
          </a:blipFill>
          <a:ln>
            <a:noFill/>
          </a:ln>
        </p:spPr>
      </p:sp>
      <p:sp>
        <p:nvSpPr>
          <p:cNvPr id="153" name="Google Shape;153;p15"/>
          <p:cNvSpPr txBox="1"/>
          <p:nvPr/>
        </p:nvSpPr>
        <p:spPr>
          <a:xfrm>
            <a:off x="8384724" y="1674800"/>
            <a:ext cx="9341400" cy="14682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BUSINESS PROBLEM</a:t>
            </a:r>
            <a:endParaRPr/>
          </a:p>
        </p:txBody>
      </p:sp>
      <p:sp>
        <p:nvSpPr>
          <p:cNvPr id="154" name="Google Shape;154;p15"/>
          <p:cNvSpPr txBox="1"/>
          <p:nvPr/>
        </p:nvSpPr>
        <p:spPr>
          <a:xfrm>
            <a:off x="8384725" y="3429000"/>
            <a:ext cx="9639600" cy="6360000"/>
          </a:xfrm>
          <a:prstGeom prst="rect">
            <a:avLst/>
          </a:prstGeom>
          <a:noFill/>
          <a:ln>
            <a:noFill/>
          </a:ln>
        </p:spPr>
        <p:txBody>
          <a:bodyPr anchorCtr="0" anchor="t" bIns="0" lIns="0" spcFirstLastPara="1" rIns="0" wrap="square" tIns="0">
            <a:normAutofit/>
          </a:bodyPr>
          <a:lstStyle/>
          <a:p>
            <a:pPr indent="0" lvl="0" marL="0" marR="0" rtl="0" algn="just">
              <a:lnSpc>
                <a:spcPct val="119986"/>
              </a:lnSpc>
              <a:spcBef>
                <a:spcPts val="0"/>
              </a:spcBef>
              <a:spcAft>
                <a:spcPts val="0"/>
              </a:spcAft>
              <a:buNone/>
            </a:pPr>
            <a:r>
              <a:rPr lang="en-US" sz="2800">
                <a:solidFill>
                  <a:srgbClr val="FFFFFF"/>
                </a:solidFill>
              </a:rPr>
              <a:t>For restaurants, customer satisfaction and loyalty are shaped by various factors, including food quality, service, pricing, and ambiance. </a:t>
            </a:r>
            <a:endParaRPr sz="2800">
              <a:solidFill>
                <a:srgbClr val="FFFFFF"/>
              </a:solidFill>
            </a:endParaRPr>
          </a:p>
          <a:p>
            <a:pPr indent="0" lvl="0" marL="0" marR="0" rtl="0" algn="just">
              <a:lnSpc>
                <a:spcPct val="119986"/>
              </a:lnSpc>
              <a:spcBef>
                <a:spcPts val="0"/>
              </a:spcBef>
              <a:spcAft>
                <a:spcPts val="0"/>
              </a:spcAft>
              <a:buNone/>
            </a:pPr>
            <a:r>
              <a:rPr lang="en-US" sz="2800">
                <a:solidFill>
                  <a:srgbClr val="FFFFFF"/>
                </a:solidFill>
              </a:rPr>
              <a:t>By exploring the relationship between reviews, customer recommendations (tips), and star ratings, we aim to identify key themes that drive positive dining experiences or lead to dissatisfaction. </a:t>
            </a:r>
            <a:endParaRPr sz="2800">
              <a:solidFill>
                <a:srgbClr val="FFFFFF"/>
              </a:solidFill>
            </a:endParaRPr>
          </a:p>
          <a:p>
            <a:pPr indent="0" lvl="0" marL="0" marR="0" rtl="0" algn="just">
              <a:lnSpc>
                <a:spcPct val="119986"/>
              </a:lnSpc>
              <a:spcBef>
                <a:spcPts val="0"/>
              </a:spcBef>
              <a:spcAft>
                <a:spcPts val="0"/>
              </a:spcAft>
              <a:buNone/>
            </a:pPr>
            <a:r>
              <a:rPr lang="en-US" sz="2800">
                <a:solidFill>
                  <a:srgbClr val="FFFFFF"/>
                </a:solidFill>
              </a:rPr>
              <a:t>By understanding what aspects of a restaurant customers frequently recommend, businesses can leverage these insights to enhance their offerings, improve reputation, and attract more guests.</a:t>
            </a:r>
            <a:endParaRPr sz="28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158" name="Shape 158"/>
        <p:cNvGrpSpPr/>
        <p:nvPr/>
      </p:nvGrpSpPr>
      <p:grpSpPr>
        <a:xfrm>
          <a:off x="0" y="0"/>
          <a:ext cx="0" cy="0"/>
          <a:chOff x="0" y="0"/>
          <a:chExt cx="0" cy="0"/>
        </a:xfrm>
      </p:grpSpPr>
      <p:grpSp>
        <p:nvGrpSpPr>
          <p:cNvPr id="159" name="Google Shape;159;p16"/>
          <p:cNvGrpSpPr/>
          <p:nvPr/>
        </p:nvGrpSpPr>
        <p:grpSpPr>
          <a:xfrm>
            <a:off x="1046796" y="2557249"/>
            <a:ext cx="8781278" cy="871750"/>
            <a:chOff x="0" y="-28575"/>
            <a:chExt cx="3285300" cy="326144"/>
          </a:xfrm>
        </p:grpSpPr>
        <p:sp>
          <p:nvSpPr>
            <p:cNvPr id="160" name="Google Shape;160;p16"/>
            <p:cNvSpPr/>
            <p:nvPr/>
          </p:nvSpPr>
          <p:spPr>
            <a:xfrm>
              <a:off x="0" y="0"/>
              <a:ext cx="3285300" cy="297569"/>
            </a:xfrm>
            <a:custGeom>
              <a:rect b="b" l="l" r="r" t="t"/>
              <a:pathLst>
                <a:path extrusionOk="0" h="297569" w="3285300">
                  <a:moveTo>
                    <a:pt x="44964" y="0"/>
                  </a:moveTo>
                  <a:lnTo>
                    <a:pt x="3240336" y="0"/>
                  </a:lnTo>
                  <a:cubicBezTo>
                    <a:pt x="3252261" y="0"/>
                    <a:pt x="3263698" y="4737"/>
                    <a:pt x="3272130" y="13170"/>
                  </a:cubicBezTo>
                  <a:cubicBezTo>
                    <a:pt x="3280563" y="21602"/>
                    <a:pt x="3285300" y="33039"/>
                    <a:pt x="3285300" y="44964"/>
                  </a:cubicBezTo>
                  <a:lnTo>
                    <a:pt x="3285300" y="252605"/>
                  </a:lnTo>
                  <a:cubicBezTo>
                    <a:pt x="3285300" y="264530"/>
                    <a:pt x="3280563" y="275967"/>
                    <a:pt x="3272130" y="284399"/>
                  </a:cubicBezTo>
                  <a:cubicBezTo>
                    <a:pt x="3263698" y="292832"/>
                    <a:pt x="3252261" y="297569"/>
                    <a:pt x="3240336" y="297569"/>
                  </a:cubicBezTo>
                  <a:lnTo>
                    <a:pt x="44964" y="297569"/>
                  </a:lnTo>
                  <a:cubicBezTo>
                    <a:pt x="33039" y="297569"/>
                    <a:pt x="21602" y="292832"/>
                    <a:pt x="13170" y="284399"/>
                  </a:cubicBezTo>
                  <a:cubicBezTo>
                    <a:pt x="4737" y="275967"/>
                    <a:pt x="0" y="264530"/>
                    <a:pt x="0" y="252605"/>
                  </a:cubicBezTo>
                  <a:lnTo>
                    <a:pt x="0" y="44964"/>
                  </a:lnTo>
                  <a:cubicBezTo>
                    <a:pt x="0" y="33039"/>
                    <a:pt x="4737" y="21602"/>
                    <a:pt x="13170" y="13170"/>
                  </a:cubicBezTo>
                  <a:cubicBezTo>
                    <a:pt x="21602" y="4737"/>
                    <a:pt x="33039" y="0"/>
                    <a:pt x="44964"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6"/>
            <p:cNvSpPr txBox="1"/>
            <p:nvPr/>
          </p:nvSpPr>
          <p:spPr>
            <a:xfrm>
              <a:off x="0" y="-28575"/>
              <a:ext cx="3285300" cy="326144"/>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62" name="Google Shape;162;p16"/>
          <p:cNvGrpSpPr/>
          <p:nvPr/>
        </p:nvGrpSpPr>
        <p:grpSpPr>
          <a:xfrm>
            <a:off x="11887510" y="4405370"/>
            <a:ext cx="4459719" cy="4459719"/>
            <a:chOff x="0" y="0"/>
            <a:chExt cx="812800" cy="812800"/>
          </a:xfrm>
        </p:grpSpPr>
        <p:sp>
          <p:nvSpPr>
            <p:cNvPr id="163" name="Google Shape;163;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txBox="1"/>
            <p:nvPr/>
          </p:nvSpPr>
          <p:spPr>
            <a:xfrm>
              <a:off x="76200" y="47625"/>
              <a:ext cx="660400" cy="68897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65" name="Google Shape;165;p16"/>
          <p:cNvSpPr/>
          <p:nvPr/>
        </p:nvSpPr>
        <p:spPr>
          <a:xfrm>
            <a:off x="10363571" y="1613921"/>
            <a:ext cx="5842671" cy="5842671"/>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rotWithShape="1">
            <a:blip r:embed="rId3">
              <a:alphaModFix/>
            </a:blip>
            <a:stretch>
              <a:fillRect b="0" l="-81875" r="-769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6"/>
          <p:cNvSpPr/>
          <p:nvPr/>
        </p:nvSpPr>
        <p:spPr>
          <a:xfrm flipH="1" rot="-2017299">
            <a:off x="14699057" y="849692"/>
            <a:ext cx="5049948" cy="3626781"/>
          </a:xfrm>
          <a:custGeom>
            <a:rect b="b" l="l" r="r" t="t"/>
            <a:pathLst>
              <a:path extrusionOk="0" h="3626781" w="5049948">
                <a:moveTo>
                  <a:pt x="5049949" y="0"/>
                </a:moveTo>
                <a:lnTo>
                  <a:pt x="0" y="0"/>
                </a:lnTo>
                <a:lnTo>
                  <a:pt x="0" y="3626781"/>
                </a:lnTo>
                <a:lnTo>
                  <a:pt x="5049949" y="3626781"/>
                </a:lnTo>
                <a:lnTo>
                  <a:pt x="5049949" y="0"/>
                </a:lnTo>
                <a:close/>
              </a:path>
            </a:pathLst>
          </a:custGeom>
          <a:blipFill rotWithShape="1">
            <a:blip r:embed="rId4">
              <a:alphaModFix/>
            </a:blip>
            <a:stretch>
              <a:fillRect b="0" l="0" r="0" t="0"/>
            </a:stretch>
          </a:blipFill>
          <a:ln>
            <a:noFill/>
          </a:ln>
        </p:spPr>
      </p:sp>
      <p:sp>
        <p:nvSpPr>
          <p:cNvPr id="167" name="Google Shape;167;p16"/>
          <p:cNvSpPr/>
          <p:nvPr/>
        </p:nvSpPr>
        <p:spPr>
          <a:xfrm>
            <a:off x="15298782" y="7174628"/>
            <a:ext cx="1500229" cy="563928"/>
          </a:xfrm>
          <a:custGeom>
            <a:rect b="b" l="l" r="r" t="t"/>
            <a:pathLst>
              <a:path extrusionOk="0" h="563928" w="1500229">
                <a:moveTo>
                  <a:pt x="0" y="0"/>
                </a:moveTo>
                <a:lnTo>
                  <a:pt x="1500229" y="0"/>
                </a:lnTo>
                <a:lnTo>
                  <a:pt x="1500229" y="563928"/>
                </a:lnTo>
                <a:lnTo>
                  <a:pt x="0" y="563928"/>
                </a:lnTo>
                <a:lnTo>
                  <a:pt x="0" y="0"/>
                </a:lnTo>
                <a:close/>
              </a:path>
            </a:pathLst>
          </a:custGeom>
          <a:blipFill rotWithShape="1">
            <a:blip r:embed="rId5">
              <a:alphaModFix/>
            </a:blip>
            <a:stretch>
              <a:fillRect b="0" l="-48084" r="0" t="0"/>
            </a:stretch>
          </a:blipFill>
          <a:ln>
            <a:noFill/>
          </a:ln>
        </p:spPr>
      </p:sp>
      <p:sp>
        <p:nvSpPr>
          <p:cNvPr id="168" name="Google Shape;168;p16"/>
          <p:cNvSpPr txBox="1"/>
          <p:nvPr/>
        </p:nvSpPr>
        <p:spPr>
          <a:xfrm>
            <a:off x="1597043" y="2813564"/>
            <a:ext cx="7330800" cy="502200"/>
          </a:xfrm>
          <a:prstGeom prst="rect">
            <a:avLst/>
          </a:prstGeom>
          <a:noFill/>
          <a:ln>
            <a:noFill/>
          </a:ln>
        </p:spPr>
        <p:txBody>
          <a:bodyPr anchorCtr="0" anchor="t" bIns="0" lIns="0" spcFirstLastPara="1" rIns="0" wrap="square" tIns="0">
            <a:spAutoFit/>
          </a:bodyPr>
          <a:lstStyle/>
          <a:p>
            <a:pPr indent="0" lvl="0" marL="0" marR="0" rtl="0" algn="l">
              <a:lnSpc>
                <a:spcPct val="111002"/>
              </a:lnSpc>
              <a:spcBef>
                <a:spcPts val="0"/>
              </a:spcBef>
              <a:spcAft>
                <a:spcPts val="0"/>
              </a:spcAft>
              <a:buNone/>
            </a:pPr>
            <a:r>
              <a:rPr b="0" i="0" lang="en-US" sz="3263" u="none" cap="none" strike="noStrike">
                <a:solidFill>
                  <a:srgbClr val="FFFFFF"/>
                </a:solidFill>
                <a:latin typeface="Anton"/>
                <a:ea typeface="Anton"/>
                <a:cs typeface="Anton"/>
                <a:sym typeface="Anton"/>
              </a:rPr>
              <a:t>Data Source</a:t>
            </a:r>
            <a:endParaRPr/>
          </a:p>
        </p:txBody>
      </p:sp>
      <p:sp>
        <p:nvSpPr>
          <p:cNvPr id="169" name="Google Shape;169;p16"/>
          <p:cNvSpPr txBox="1"/>
          <p:nvPr/>
        </p:nvSpPr>
        <p:spPr>
          <a:xfrm>
            <a:off x="1118468" y="821606"/>
            <a:ext cx="8637900" cy="14682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b="0" i="0" lang="en-US" sz="9538" u="none" cap="none" strike="noStrike">
                <a:solidFill>
                  <a:srgbClr val="FFFFFF"/>
                </a:solidFill>
                <a:latin typeface="Anton"/>
                <a:ea typeface="Anton"/>
                <a:cs typeface="Anton"/>
                <a:sym typeface="Anton"/>
              </a:rPr>
              <a:t>DATASET SCOPE</a:t>
            </a:r>
            <a:endParaRPr/>
          </a:p>
        </p:txBody>
      </p:sp>
      <p:sp>
        <p:nvSpPr>
          <p:cNvPr id="170" name="Google Shape;170;p16"/>
          <p:cNvSpPr txBox="1"/>
          <p:nvPr/>
        </p:nvSpPr>
        <p:spPr>
          <a:xfrm>
            <a:off x="1190060" y="3629480"/>
            <a:ext cx="8818500" cy="1569900"/>
          </a:xfrm>
          <a:prstGeom prst="rect">
            <a:avLst/>
          </a:prstGeom>
          <a:noFill/>
          <a:ln>
            <a:noFill/>
          </a:ln>
        </p:spPr>
        <p:txBody>
          <a:bodyPr anchorCtr="0" anchor="t" bIns="0" lIns="0" spcFirstLastPara="1" rIns="0" wrap="square" tIns="0">
            <a:spAutoFit/>
          </a:bodyPr>
          <a:lstStyle/>
          <a:p>
            <a:pPr indent="-419100" lvl="0" marL="457200" marR="0" rtl="0" algn="l">
              <a:lnSpc>
                <a:spcPct val="119984"/>
              </a:lnSpc>
              <a:spcBef>
                <a:spcPts val="0"/>
              </a:spcBef>
              <a:spcAft>
                <a:spcPts val="0"/>
              </a:spcAft>
              <a:buClr>
                <a:srgbClr val="FFFFFF"/>
              </a:buClr>
              <a:buSzPts val="3000"/>
              <a:buChar char="●"/>
            </a:pPr>
            <a:r>
              <a:rPr lang="en-US" sz="3000">
                <a:solidFill>
                  <a:srgbClr val="FFFFFF"/>
                </a:solidFill>
              </a:rPr>
              <a:t>Review Dataset</a:t>
            </a:r>
            <a:endParaRPr sz="3000">
              <a:solidFill>
                <a:srgbClr val="FFFFFF"/>
              </a:solidFill>
            </a:endParaRPr>
          </a:p>
          <a:p>
            <a:pPr indent="-419100" lvl="0" marL="457200" marR="0" rtl="0" algn="l">
              <a:lnSpc>
                <a:spcPct val="119984"/>
              </a:lnSpc>
              <a:spcBef>
                <a:spcPts val="0"/>
              </a:spcBef>
              <a:spcAft>
                <a:spcPts val="0"/>
              </a:spcAft>
              <a:buClr>
                <a:srgbClr val="FFFFFF"/>
              </a:buClr>
              <a:buSzPts val="3000"/>
              <a:buChar char="●"/>
            </a:pPr>
            <a:r>
              <a:rPr lang="en-US" sz="3000">
                <a:solidFill>
                  <a:srgbClr val="FFFFFF"/>
                </a:solidFill>
              </a:rPr>
              <a:t>Business Dataset</a:t>
            </a:r>
            <a:endParaRPr sz="3000">
              <a:solidFill>
                <a:srgbClr val="FFFFFF"/>
              </a:solidFill>
            </a:endParaRPr>
          </a:p>
          <a:p>
            <a:pPr indent="-419100" lvl="0" marL="457200" marR="0" rtl="0" algn="l">
              <a:lnSpc>
                <a:spcPct val="119984"/>
              </a:lnSpc>
              <a:spcBef>
                <a:spcPts val="0"/>
              </a:spcBef>
              <a:spcAft>
                <a:spcPts val="0"/>
              </a:spcAft>
              <a:buClr>
                <a:srgbClr val="FFFFFF"/>
              </a:buClr>
              <a:buSzPts val="3000"/>
              <a:buChar char="●"/>
            </a:pPr>
            <a:r>
              <a:rPr lang="en-US" sz="3000">
                <a:solidFill>
                  <a:srgbClr val="FFFFFF"/>
                </a:solidFill>
              </a:rPr>
              <a:t>Tip Dataset</a:t>
            </a:r>
            <a:endParaRPr sz="3000">
              <a:solidFill>
                <a:srgbClr val="FFFFFF"/>
              </a:solidFill>
            </a:endParaRPr>
          </a:p>
        </p:txBody>
      </p:sp>
      <p:grpSp>
        <p:nvGrpSpPr>
          <p:cNvPr id="171" name="Google Shape;171;p16"/>
          <p:cNvGrpSpPr/>
          <p:nvPr/>
        </p:nvGrpSpPr>
        <p:grpSpPr>
          <a:xfrm>
            <a:off x="1046809" y="5961427"/>
            <a:ext cx="8781278" cy="871750"/>
            <a:chOff x="0" y="-28575"/>
            <a:chExt cx="3285300" cy="326144"/>
          </a:xfrm>
        </p:grpSpPr>
        <p:sp>
          <p:nvSpPr>
            <p:cNvPr id="172" name="Google Shape;172;p16"/>
            <p:cNvSpPr/>
            <p:nvPr/>
          </p:nvSpPr>
          <p:spPr>
            <a:xfrm>
              <a:off x="0" y="0"/>
              <a:ext cx="3285300" cy="297569"/>
            </a:xfrm>
            <a:custGeom>
              <a:rect b="b" l="l" r="r" t="t"/>
              <a:pathLst>
                <a:path extrusionOk="0" h="297569" w="3285300">
                  <a:moveTo>
                    <a:pt x="44964" y="0"/>
                  </a:moveTo>
                  <a:lnTo>
                    <a:pt x="3240336" y="0"/>
                  </a:lnTo>
                  <a:cubicBezTo>
                    <a:pt x="3252261" y="0"/>
                    <a:pt x="3263698" y="4737"/>
                    <a:pt x="3272130" y="13170"/>
                  </a:cubicBezTo>
                  <a:cubicBezTo>
                    <a:pt x="3280563" y="21602"/>
                    <a:pt x="3285300" y="33039"/>
                    <a:pt x="3285300" y="44964"/>
                  </a:cubicBezTo>
                  <a:lnTo>
                    <a:pt x="3285300" y="252605"/>
                  </a:lnTo>
                  <a:cubicBezTo>
                    <a:pt x="3285300" y="264530"/>
                    <a:pt x="3280563" y="275967"/>
                    <a:pt x="3272130" y="284399"/>
                  </a:cubicBezTo>
                  <a:cubicBezTo>
                    <a:pt x="3263698" y="292832"/>
                    <a:pt x="3252261" y="297569"/>
                    <a:pt x="3240336" y="297569"/>
                  </a:cubicBezTo>
                  <a:lnTo>
                    <a:pt x="44964" y="297569"/>
                  </a:lnTo>
                  <a:cubicBezTo>
                    <a:pt x="33039" y="297569"/>
                    <a:pt x="21602" y="292832"/>
                    <a:pt x="13170" y="284399"/>
                  </a:cubicBezTo>
                  <a:cubicBezTo>
                    <a:pt x="4737" y="275967"/>
                    <a:pt x="0" y="264530"/>
                    <a:pt x="0" y="252605"/>
                  </a:cubicBezTo>
                  <a:lnTo>
                    <a:pt x="0" y="44964"/>
                  </a:lnTo>
                  <a:cubicBezTo>
                    <a:pt x="0" y="33039"/>
                    <a:pt x="4737" y="21602"/>
                    <a:pt x="13170" y="13170"/>
                  </a:cubicBezTo>
                  <a:cubicBezTo>
                    <a:pt x="21602" y="4737"/>
                    <a:pt x="33039" y="0"/>
                    <a:pt x="44964"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6"/>
            <p:cNvSpPr txBox="1"/>
            <p:nvPr/>
          </p:nvSpPr>
          <p:spPr>
            <a:xfrm>
              <a:off x="0" y="-28575"/>
              <a:ext cx="3285300" cy="326144"/>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74" name="Google Shape;174;p16"/>
          <p:cNvSpPr txBox="1"/>
          <p:nvPr/>
        </p:nvSpPr>
        <p:spPr>
          <a:xfrm>
            <a:off x="1628810" y="6217742"/>
            <a:ext cx="7579800" cy="502200"/>
          </a:xfrm>
          <a:prstGeom prst="rect">
            <a:avLst/>
          </a:prstGeom>
          <a:noFill/>
          <a:ln>
            <a:noFill/>
          </a:ln>
        </p:spPr>
        <p:txBody>
          <a:bodyPr anchorCtr="0" anchor="t" bIns="0" lIns="0" spcFirstLastPara="1" rIns="0" wrap="square" tIns="0">
            <a:spAutoFit/>
          </a:bodyPr>
          <a:lstStyle/>
          <a:p>
            <a:pPr indent="0" lvl="0" marL="0" marR="0" rtl="0" algn="l">
              <a:lnSpc>
                <a:spcPct val="111002"/>
              </a:lnSpc>
              <a:spcBef>
                <a:spcPts val="0"/>
              </a:spcBef>
              <a:spcAft>
                <a:spcPts val="0"/>
              </a:spcAft>
              <a:buNone/>
            </a:pPr>
            <a:r>
              <a:rPr lang="en-US" sz="3263">
                <a:solidFill>
                  <a:srgbClr val="FFFFFF"/>
                </a:solidFill>
                <a:latin typeface="Anton"/>
                <a:ea typeface="Anton"/>
                <a:cs typeface="Anton"/>
                <a:sym typeface="Anton"/>
              </a:rPr>
              <a:t>Filtering Criteria</a:t>
            </a:r>
            <a:endParaRPr/>
          </a:p>
        </p:txBody>
      </p:sp>
      <p:sp>
        <p:nvSpPr>
          <p:cNvPr id="175" name="Google Shape;175;p16"/>
          <p:cNvSpPr txBox="1"/>
          <p:nvPr/>
        </p:nvSpPr>
        <p:spPr>
          <a:xfrm>
            <a:off x="1190050" y="7184224"/>
            <a:ext cx="9173400" cy="1569900"/>
          </a:xfrm>
          <a:prstGeom prst="rect">
            <a:avLst/>
          </a:prstGeom>
          <a:noFill/>
          <a:ln>
            <a:noFill/>
          </a:ln>
        </p:spPr>
        <p:txBody>
          <a:bodyPr anchorCtr="0" anchor="t" bIns="0" lIns="0" spcFirstLastPara="1" rIns="0" wrap="square" tIns="0">
            <a:spAutoFit/>
          </a:bodyPr>
          <a:lstStyle/>
          <a:p>
            <a:pPr indent="-419100" lvl="0" marL="457200" marR="0" rtl="0" algn="l">
              <a:lnSpc>
                <a:spcPct val="119984"/>
              </a:lnSpc>
              <a:spcBef>
                <a:spcPts val="0"/>
              </a:spcBef>
              <a:spcAft>
                <a:spcPts val="0"/>
              </a:spcAft>
              <a:buClr>
                <a:srgbClr val="FFFFFF"/>
              </a:buClr>
              <a:buSzPts val="3000"/>
              <a:buChar char="●"/>
            </a:pPr>
            <a:r>
              <a:rPr lang="en-US" sz="3000">
                <a:solidFill>
                  <a:srgbClr val="FFFFFF"/>
                </a:solidFill>
              </a:rPr>
              <a:t>State filtering (States: PA and FL)</a:t>
            </a:r>
            <a:endParaRPr sz="3000">
              <a:solidFill>
                <a:srgbClr val="FFFFFF"/>
              </a:solidFill>
            </a:endParaRPr>
          </a:p>
          <a:p>
            <a:pPr indent="-419100" lvl="0" marL="457200" marR="0" rtl="0" algn="l">
              <a:lnSpc>
                <a:spcPct val="119984"/>
              </a:lnSpc>
              <a:spcBef>
                <a:spcPts val="0"/>
              </a:spcBef>
              <a:spcAft>
                <a:spcPts val="0"/>
              </a:spcAft>
              <a:buClr>
                <a:srgbClr val="FFFFFF"/>
              </a:buClr>
              <a:buSzPts val="3000"/>
              <a:buChar char="●"/>
            </a:pPr>
            <a:r>
              <a:rPr lang="en-US" sz="3000">
                <a:solidFill>
                  <a:srgbClr val="FFFFFF"/>
                </a:solidFill>
              </a:rPr>
              <a:t>Category filtering (Categories of restaurant that serve American, Chinese, and Italian cuisine)</a:t>
            </a:r>
            <a:endParaRPr sz="3000"/>
          </a:p>
        </p:txBody>
      </p:sp>
      <p:sp>
        <p:nvSpPr>
          <p:cNvPr id="176" name="Google Shape;176;p16"/>
          <p:cNvSpPr/>
          <p:nvPr/>
        </p:nvSpPr>
        <p:spPr>
          <a:xfrm>
            <a:off x="10271350" y="1627475"/>
            <a:ext cx="6213245" cy="5842000"/>
          </a:xfrm>
          <a:custGeom>
            <a:rect b="b" l="l" r="r" t="t"/>
            <a:pathLst>
              <a:path extrusionOk="0" h="812800" w="836519">
                <a:moveTo>
                  <a:pt x="418260" y="0"/>
                </a:moveTo>
                <a:cubicBezTo>
                  <a:pt x="187261" y="0"/>
                  <a:pt x="0" y="181951"/>
                  <a:pt x="0" y="406400"/>
                </a:cubicBezTo>
                <a:cubicBezTo>
                  <a:pt x="0" y="630849"/>
                  <a:pt x="187261" y="812800"/>
                  <a:pt x="418260" y="812800"/>
                </a:cubicBezTo>
                <a:cubicBezTo>
                  <a:pt x="649258" y="812800"/>
                  <a:pt x="836519" y="630849"/>
                  <a:pt x="836519" y="406400"/>
                </a:cubicBezTo>
                <a:cubicBezTo>
                  <a:pt x="836519" y="181951"/>
                  <a:pt x="649258" y="0"/>
                  <a:pt x="418260" y="0"/>
                </a:cubicBezTo>
                <a:close/>
              </a:path>
            </a:pathLst>
          </a:custGeom>
          <a:blipFill rotWithShape="1">
            <a:blip r:embed="rId6">
              <a:alphaModFix/>
            </a:blip>
            <a:stretch>
              <a:fillRect b="0" l="-22869" r="-22869"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txBox="1"/>
          <p:nvPr/>
        </p:nvSpPr>
        <p:spPr>
          <a:xfrm>
            <a:off x="1116688" y="9002300"/>
            <a:ext cx="8965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400">
                <a:solidFill>
                  <a:schemeClr val="lt1"/>
                </a:solidFill>
              </a:rPr>
              <a:t>Source:</a:t>
            </a:r>
            <a:r>
              <a:rPr lang="en-US" sz="2000">
                <a:solidFill>
                  <a:schemeClr val="lt1"/>
                </a:solidFill>
              </a:rPr>
              <a:t> </a:t>
            </a:r>
            <a:r>
              <a:rPr lang="en-US" sz="2000">
                <a:solidFill>
                  <a:schemeClr val="lt1"/>
                </a:solidFill>
                <a:uFill>
                  <a:noFill/>
                </a:uFill>
                <a:hlinkClick r:id="rId7">
                  <a:extLst>
                    <a:ext uri="{A12FA001-AC4F-418D-AE19-62706E023703}">
                      <ahyp:hlinkClr val="tx"/>
                    </a:ext>
                  </a:extLst>
                </a:hlinkClick>
              </a:rPr>
              <a:t>https://business.yelp.com/data/resources/open-dataset/</a:t>
            </a:r>
            <a:endParaRPr sz="20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181" name="Shape 181"/>
        <p:cNvGrpSpPr/>
        <p:nvPr/>
      </p:nvGrpSpPr>
      <p:grpSpPr>
        <a:xfrm>
          <a:off x="0" y="0"/>
          <a:ext cx="0" cy="0"/>
          <a:chOff x="0" y="0"/>
          <a:chExt cx="0" cy="0"/>
        </a:xfrm>
      </p:grpSpPr>
      <p:sp>
        <p:nvSpPr>
          <p:cNvPr id="182" name="Google Shape;182;p17"/>
          <p:cNvSpPr/>
          <p:nvPr/>
        </p:nvSpPr>
        <p:spPr>
          <a:xfrm>
            <a:off x="-2427055" y="-564584"/>
            <a:ext cx="8725164" cy="8053732"/>
          </a:xfrm>
          <a:custGeom>
            <a:rect b="b" l="l" r="r" t="t"/>
            <a:pathLst>
              <a:path extrusionOk="0" h="812800" w="880562">
                <a:moveTo>
                  <a:pt x="440281" y="0"/>
                </a:moveTo>
                <a:cubicBezTo>
                  <a:pt x="197121" y="0"/>
                  <a:pt x="0" y="181951"/>
                  <a:pt x="0" y="406400"/>
                </a:cubicBezTo>
                <a:cubicBezTo>
                  <a:pt x="0" y="630849"/>
                  <a:pt x="197121" y="812800"/>
                  <a:pt x="440281" y="812800"/>
                </a:cubicBezTo>
                <a:cubicBezTo>
                  <a:pt x="683442" y="812800"/>
                  <a:pt x="880562" y="630849"/>
                  <a:pt x="880562" y="406400"/>
                </a:cubicBezTo>
                <a:cubicBezTo>
                  <a:pt x="880562" y="181951"/>
                  <a:pt x="683442" y="0"/>
                  <a:pt x="440281" y="0"/>
                </a:cubicBezTo>
                <a:close/>
              </a:path>
            </a:pathLst>
          </a:custGeom>
          <a:blipFill rotWithShape="1">
            <a:blip r:embed="rId3">
              <a:alphaModFix/>
            </a:blip>
            <a:stretch>
              <a:fillRect b="0" l="-52050" r="-2292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17"/>
          <p:cNvGrpSpPr/>
          <p:nvPr/>
        </p:nvGrpSpPr>
        <p:grpSpPr>
          <a:xfrm>
            <a:off x="1028700" y="8743949"/>
            <a:ext cx="4082038" cy="4082038"/>
            <a:chOff x="0" y="0"/>
            <a:chExt cx="812800" cy="812800"/>
          </a:xfrm>
        </p:grpSpPr>
        <p:sp>
          <p:nvSpPr>
            <p:cNvPr id="184" name="Google Shape;184;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7"/>
            <p:cNvSpPr txBox="1"/>
            <p:nvPr/>
          </p:nvSpPr>
          <p:spPr>
            <a:xfrm>
              <a:off x="76200" y="47625"/>
              <a:ext cx="660400" cy="68897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86" name="Google Shape;186;p17"/>
          <p:cNvGrpSpPr/>
          <p:nvPr/>
        </p:nvGrpSpPr>
        <p:grpSpPr>
          <a:xfrm>
            <a:off x="613477" y="6511947"/>
            <a:ext cx="5684632" cy="1434910"/>
            <a:chOff x="0" y="-28575"/>
            <a:chExt cx="1983283" cy="500619"/>
          </a:xfrm>
        </p:grpSpPr>
        <p:sp>
          <p:nvSpPr>
            <p:cNvPr id="187" name="Google Shape;187;p17"/>
            <p:cNvSpPr/>
            <p:nvPr/>
          </p:nvSpPr>
          <p:spPr>
            <a:xfrm>
              <a:off x="0" y="0"/>
              <a:ext cx="1983283" cy="472044"/>
            </a:xfrm>
            <a:custGeom>
              <a:rect b="b" l="l" r="r" t="t"/>
              <a:pathLst>
                <a:path extrusionOk="0" h="472044" w="1983283">
                  <a:moveTo>
                    <a:pt x="69457" y="0"/>
                  </a:moveTo>
                  <a:lnTo>
                    <a:pt x="1913826" y="0"/>
                  </a:lnTo>
                  <a:cubicBezTo>
                    <a:pt x="1932247" y="0"/>
                    <a:pt x="1949914" y="7318"/>
                    <a:pt x="1962940" y="20344"/>
                  </a:cubicBezTo>
                  <a:cubicBezTo>
                    <a:pt x="1975965" y="33369"/>
                    <a:pt x="1983283" y="51036"/>
                    <a:pt x="1983283" y="69457"/>
                  </a:cubicBezTo>
                  <a:lnTo>
                    <a:pt x="1983283" y="402587"/>
                  </a:lnTo>
                  <a:cubicBezTo>
                    <a:pt x="1983283" y="421008"/>
                    <a:pt x="1975965" y="438674"/>
                    <a:pt x="1962940" y="451700"/>
                  </a:cubicBezTo>
                  <a:cubicBezTo>
                    <a:pt x="1949914" y="464726"/>
                    <a:pt x="1932247" y="472044"/>
                    <a:pt x="1913826" y="472044"/>
                  </a:cubicBezTo>
                  <a:lnTo>
                    <a:pt x="69457" y="472044"/>
                  </a:lnTo>
                  <a:cubicBezTo>
                    <a:pt x="51036" y="472044"/>
                    <a:pt x="33369" y="464726"/>
                    <a:pt x="20344" y="451700"/>
                  </a:cubicBezTo>
                  <a:cubicBezTo>
                    <a:pt x="7318" y="438674"/>
                    <a:pt x="0" y="421008"/>
                    <a:pt x="0" y="402587"/>
                  </a:cubicBezTo>
                  <a:lnTo>
                    <a:pt x="0" y="69457"/>
                  </a:lnTo>
                  <a:cubicBezTo>
                    <a:pt x="0" y="51036"/>
                    <a:pt x="7318" y="33369"/>
                    <a:pt x="20344" y="20344"/>
                  </a:cubicBezTo>
                  <a:cubicBezTo>
                    <a:pt x="33369" y="7318"/>
                    <a:pt x="51036" y="0"/>
                    <a:pt x="69457"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7"/>
            <p:cNvSpPr txBox="1"/>
            <p:nvPr/>
          </p:nvSpPr>
          <p:spPr>
            <a:xfrm>
              <a:off x="0" y="-28575"/>
              <a:ext cx="1983283" cy="50061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89" name="Google Shape;189;p17"/>
          <p:cNvSpPr txBox="1"/>
          <p:nvPr/>
        </p:nvSpPr>
        <p:spPr>
          <a:xfrm>
            <a:off x="7664601" y="104800"/>
            <a:ext cx="10312200" cy="14682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SUMMARY STATISTICS</a:t>
            </a:r>
            <a:endParaRPr/>
          </a:p>
        </p:txBody>
      </p:sp>
      <p:sp>
        <p:nvSpPr>
          <p:cNvPr id="190" name="Google Shape;190;p17"/>
          <p:cNvSpPr/>
          <p:nvPr/>
        </p:nvSpPr>
        <p:spPr>
          <a:xfrm>
            <a:off x="4958349" y="3187"/>
            <a:ext cx="2553570" cy="1671428"/>
          </a:xfrm>
          <a:custGeom>
            <a:rect b="b" l="l" r="r" t="t"/>
            <a:pathLst>
              <a:path extrusionOk="0" h="2089285" w="2969268">
                <a:moveTo>
                  <a:pt x="0" y="0"/>
                </a:moveTo>
                <a:lnTo>
                  <a:pt x="2969268" y="0"/>
                </a:lnTo>
                <a:lnTo>
                  <a:pt x="2969268" y="2089285"/>
                </a:lnTo>
                <a:lnTo>
                  <a:pt x="0" y="2089285"/>
                </a:lnTo>
                <a:lnTo>
                  <a:pt x="0" y="0"/>
                </a:lnTo>
                <a:close/>
              </a:path>
            </a:pathLst>
          </a:custGeom>
          <a:blipFill rotWithShape="1">
            <a:blip r:embed="rId4">
              <a:alphaModFix/>
            </a:blip>
            <a:stretch>
              <a:fillRect b="0" l="0" r="0" t="0"/>
            </a:stretch>
          </a:blipFill>
          <a:ln>
            <a:noFill/>
          </a:ln>
        </p:spPr>
      </p:sp>
      <p:sp>
        <p:nvSpPr>
          <p:cNvPr id="191" name="Google Shape;191;p17"/>
          <p:cNvSpPr txBox="1"/>
          <p:nvPr/>
        </p:nvSpPr>
        <p:spPr>
          <a:xfrm>
            <a:off x="613462" y="6946800"/>
            <a:ext cx="5684700" cy="5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600">
                <a:solidFill>
                  <a:schemeClr val="lt1"/>
                </a:solidFill>
                <a:latin typeface="Calibri"/>
                <a:ea typeface="Calibri"/>
                <a:cs typeface="Calibri"/>
                <a:sym typeface="Calibri"/>
              </a:rPr>
              <a:t>Total Review Count: 965,641 </a:t>
            </a:r>
            <a:endParaRPr b="1" sz="3600">
              <a:solidFill>
                <a:schemeClr val="lt1"/>
              </a:solidFill>
              <a:latin typeface="Calibri"/>
              <a:ea typeface="Calibri"/>
              <a:cs typeface="Calibri"/>
              <a:sym typeface="Calibri"/>
            </a:endParaRPr>
          </a:p>
        </p:txBody>
      </p:sp>
      <p:graphicFrame>
        <p:nvGraphicFramePr>
          <p:cNvPr id="192" name="Google Shape;192;p17"/>
          <p:cNvGraphicFramePr/>
          <p:nvPr/>
        </p:nvGraphicFramePr>
        <p:xfrm>
          <a:off x="6507325" y="1778750"/>
          <a:ext cx="3000000" cy="3000000"/>
        </p:xfrm>
        <a:graphic>
          <a:graphicData uri="http://schemas.openxmlformats.org/drawingml/2006/table">
            <a:tbl>
              <a:tblPr>
                <a:noFill/>
                <a:tableStyleId>{AF397293-EE26-4508-877E-48E4CB0C2DD0}</a:tableStyleId>
              </a:tblPr>
              <a:tblGrid>
                <a:gridCol w="5680775"/>
                <a:gridCol w="5680775"/>
              </a:tblGrid>
              <a:tr h="799450">
                <a:tc>
                  <a:txBody>
                    <a:bodyPr/>
                    <a:lstStyle/>
                    <a:p>
                      <a:pPr indent="0" lvl="0" marL="0" rtl="0" algn="l">
                        <a:spcBef>
                          <a:spcPts val="0"/>
                        </a:spcBef>
                        <a:spcAft>
                          <a:spcPts val="0"/>
                        </a:spcAft>
                        <a:buNone/>
                      </a:pPr>
                      <a:r>
                        <a:rPr lang="en-US" sz="3000">
                          <a:solidFill>
                            <a:schemeClr val="lt1"/>
                          </a:solidFill>
                        </a:rPr>
                        <a:t>Number of Tokens</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3000">
                          <a:solidFill>
                            <a:schemeClr val="lt1"/>
                          </a:solidFill>
                        </a:rPr>
                        <a:t>98,334,233</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799450">
                <a:tc>
                  <a:txBody>
                    <a:bodyPr/>
                    <a:lstStyle/>
                    <a:p>
                      <a:pPr indent="0" lvl="0" marL="0" rtl="0" algn="l">
                        <a:spcBef>
                          <a:spcPts val="0"/>
                        </a:spcBef>
                        <a:spcAft>
                          <a:spcPts val="0"/>
                        </a:spcAft>
                        <a:buNone/>
                      </a:pPr>
                      <a:r>
                        <a:rPr lang="en-US" sz="3000">
                          <a:solidFill>
                            <a:schemeClr val="lt1"/>
                          </a:solidFill>
                        </a:rPr>
                        <a:t>Number of Unique words</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3000">
                          <a:solidFill>
                            <a:schemeClr val="lt1"/>
                          </a:solidFill>
                        </a:rPr>
                        <a:t>297,193</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799450">
                <a:tc>
                  <a:txBody>
                    <a:bodyPr/>
                    <a:lstStyle/>
                    <a:p>
                      <a:pPr indent="0" lvl="0" marL="0" rtl="0" algn="l">
                        <a:spcBef>
                          <a:spcPts val="0"/>
                        </a:spcBef>
                        <a:spcAft>
                          <a:spcPts val="0"/>
                        </a:spcAft>
                        <a:buNone/>
                      </a:pPr>
                      <a:r>
                        <a:rPr lang="en-US" sz="3000">
                          <a:solidFill>
                            <a:schemeClr val="lt1"/>
                          </a:solidFill>
                        </a:rPr>
                        <a:t>Number of Unique customers</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3000">
                          <a:solidFill>
                            <a:schemeClr val="lt1"/>
                          </a:solidFill>
                        </a:rPr>
                        <a:t>351,921</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799450">
                <a:tc>
                  <a:txBody>
                    <a:bodyPr/>
                    <a:lstStyle/>
                    <a:p>
                      <a:pPr indent="0" lvl="0" marL="0" rtl="0" algn="l">
                        <a:spcBef>
                          <a:spcPts val="0"/>
                        </a:spcBef>
                        <a:spcAft>
                          <a:spcPts val="0"/>
                        </a:spcAft>
                        <a:buNone/>
                      </a:pPr>
                      <a:r>
                        <a:rPr lang="en-US" sz="3000">
                          <a:solidFill>
                            <a:schemeClr val="lt1"/>
                          </a:solidFill>
                        </a:rPr>
                        <a:t>Number of Businesses</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US" sz="3000">
                          <a:solidFill>
                            <a:schemeClr val="lt1"/>
                          </a:solidFill>
                        </a:rPr>
                        <a:t>8,642</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799450">
                <a:tc>
                  <a:txBody>
                    <a:bodyPr/>
                    <a:lstStyle/>
                    <a:p>
                      <a:pPr indent="0" lvl="0" marL="0" rtl="0" algn="l">
                        <a:spcBef>
                          <a:spcPts val="0"/>
                        </a:spcBef>
                        <a:spcAft>
                          <a:spcPts val="0"/>
                        </a:spcAft>
                        <a:buNone/>
                      </a:pPr>
                      <a:r>
                        <a:rPr lang="en-US" sz="3000">
                          <a:solidFill>
                            <a:schemeClr val="lt1"/>
                          </a:solidFill>
                        </a:rPr>
                        <a:t>Number of Reviews for PA</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US" sz="3000">
                          <a:solidFill>
                            <a:schemeClr val="lt1"/>
                          </a:solidFill>
                        </a:rPr>
                        <a:t>566,833</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799450">
                <a:tc>
                  <a:txBody>
                    <a:bodyPr/>
                    <a:lstStyle/>
                    <a:p>
                      <a:pPr indent="0" lvl="0" marL="0" rtl="0" algn="l">
                        <a:spcBef>
                          <a:spcPts val="0"/>
                        </a:spcBef>
                        <a:spcAft>
                          <a:spcPts val="0"/>
                        </a:spcAft>
                        <a:buNone/>
                      </a:pPr>
                      <a:r>
                        <a:rPr lang="en-US" sz="3000">
                          <a:solidFill>
                            <a:schemeClr val="lt1"/>
                          </a:solidFill>
                        </a:rPr>
                        <a:t>Number of Reviews for FL</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US" sz="3000">
                          <a:solidFill>
                            <a:schemeClr val="lt1"/>
                          </a:solidFill>
                        </a:rPr>
                        <a:t>398,808</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799450">
                <a:tc>
                  <a:txBody>
                    <a:bodyPr/>
                    <a:lstStyle/>
                    <a:p>
                      <a:pPr indent="0" lvl="0" marL="0" rtl="0" algn="l">
                        <a:spcBef>
                          <a:spcPts val="0"/>
                        </a:spcBef>
                        <a:spcAft>
                          <a:spcPts val="0"/>
                        </a:spcAft>
                        <a:buNone/>
                      </a:pPr>
                      <a:r>
                        <a:rPr lang="en-US" sz="3000">
                          <a:solidFill>
                            <a:schemeClr val="lt1"/>
                          </a:solidFill>
                        </a:rPr>
                        <a:t>Number of Reviews for American Cuisine Restaurants</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US" sz="3000">
                          <a:solidFill>
                            <a:schemeClr val="lt1"/>
                          </a:solidFill>
                        </a:rPr>
                        <a:t>676,072</a:t>
                      </a:r>
                      <a:endParaRPr sz="3000">
                        <a:solidFill>
                          <a:schemeClr val="lt1"/>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799450">
                <a:tc>
                  <a:txBody>
                    <a:bodyPr/>
                    <a:lstStyle/>
                    <a:p>
                      <a:pPr indent="0" lvl="0" marL="0" rtl="0" algn="l">
                        <a:spcBef>
                          <a:spcPts val="0"/>
                        </a:spcBef>
                        <a:spcAft>
                          <a:spcPts val="0"/>
                        </a:spcAft>
                        <a:buNone/>
                      </a:pPr>
                      <a:r>
                        <a:rPr lang="en-US" sz="3000">
                          <a:solidFill>
                            <a:schemeClr val="lt1"/>
                          </a:solidFill>
                        </a:rPr>
                        <a:t>Number of Reviews for Chinese Cuisine Restaurants</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US" sz="3000">
                          <a:solidFill>
                            <a:schemeClr val="lt1"/>
                          </a:solidFill>
                        </a:rPr>
                        <a:t>100,164</a:t>
                      </a:r>
                      <a:endParaRPr sz="3000">
                        <a:solidFill>
                          <a:schemeClr val="lt1"/>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799450">
                <a:tc>
                  <a:txBody>
                    <a:bodyPr/>
                    <a:lstStyle/>
                    <a:p>
                      <a:pPr indent="0" lvl="0" marL="0" rtl="0" algn="l">
                        <a:spcBef>
                          <a:spcPts val="0"/>
                        </a:spcBef>
                        <a:spcAft>
                          <a:spcPts val="0"/>
                        </a:spcAft>
                        <a:buNone/>
                      </a:pPr>
                      <a:r>
                        <a:rPr lang="en-US" sz="3000">
                          <a:solidFill>
                            <a:schemeClr val="lt1"/>
                          </a:solidFill>
                        </a:rPr>
                        <a:t>Number of Reviews for Italian Cuisine Restaurants</a:t>
                      </a:r>
                      <a:endParaRPr sz="3000">
                        <a:solidFill>
                          <a:schemeClr val="lt1"/>
                        </a:solidFill>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US" sz="3000">
                          <a:solidFill>
                            <a:schemeClr val="lt1"/>
                          </a:solidFill>
                        </a:rPr>
                        <a:t>189,405</a:t>
                      </a:r>
                      <a:endParaRPr sz="3000">
                        <a:solidFill>
                          <a:schemeClr val="lt1"/>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196" name="Shape 196"/>
        <p:cNvGrpSpPr/>
        <p:nvPr/>
      </p:nvGrpSpPr>
      <p:grpSpPr>
        <a:xfrm>
          <a:off x="0" y="0"/>
          <a:ext cx="0" cy="0"/>
          <a:chOff x="0" y="0"/>
          <a:chExt cx="0" cy="0"/>
        </a:xfrm>
      </p:grpSpPr>
      <p:sp>
        <p:nvSpPr>
          <p:cNvPr id="197" name="Google Shape;197;p18"/>
          <p:cNvSpPr/>
          <p:nvPr/>
        </p:nvSpPr>
        <p:spPr>
          <a:xfrm>
            <a:off x="10203716" y="1660373"/>
            <a:ext cx="9842624" cy="8231632"/>
          </a:xfrm>
          <a:custGeom>
            <a:rect b="b" l="l" r="r" t="t"/>
            <a:pathLst>
              <a:path extrusionOk="0" h="812800" w="971871">
                <a:moveTo>
                  <a:pt x="485936" y="0"/>
                </a:moveTo>
                <a:cubicBezTo>
                  <a:pt x="217561" y="0"/>
                  <a:pt x="0" y="181951"/>
                  <a:pt x="0" y="406400"/>
                </a:cubicBezTo>
                <a:cubicBezTo>
                  <a:pt x="0" y="630849"/>
                  <a:pt x="217561" y="812800"/>
                  <a:pt x="485936" y="812800"/>
                </a:cubicBezTo>
                <a:cubicBezTo>
                  <a:pt x="754310" y="812800"/>
                  <a:pt x="971871" y="630849"/>
                  <a:pt x="971871" y="406400"/>
                </a:cubicBezTo>
                <a:cubicBezTo>
                  <a:pt x="971871" y="181951"/>
                  <a:pt x="754310" y="0"/>
                  <a:pt x="485936" y="0"/>
                </a:cubicBezTo>
                <a:close/>
              </a:path>
            </a:pathLst>
          </a:custGeom>
          <a:blipFill rotWithShape="1">
            <a:blip r:embed="rId3">
              <a:alphaModFix/>
            </a:blip>
            <a:stretch>
              <a:fillRect b="0" l="-12645" r="-12644"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18"/>
          <p:cNvGrpSpPr/>
          <p:nvPr/>
        </p:nvGrpSpPr>
        <p:grpSpPr>
          <a:xfrm>
            <a:off x="1416192" y="2822469"/>
            <a:ext cx="7494801" cy="1320791"/>
            <a:chOff x="0" y="-1193575"/>
            <a:chExt cx="2614800" cy="460800"/>
          </a:xfrm>
        </p:grpSpPr>
        <p:sp>
          <p:nvSpPr>
            <p:cNvPr id="199" name="Google Shape;199;p18"/>
            <p:cNvSpPr/>
            <p:nvPr/>
          </p:nvSpPr>
          <p:spPr>
            <a:xfrm>
              <a:off x="0" y="-1169731"/>
              <a:ext cx="2614774" cy="413103"/>
            </a:xfrm>
            <a:custGeom>
              <a:rect b="b" l="l" r="r" t="t"/>
              <a:pathLst>
                <a:path extrusionOk="0" h="413103" w="2614774">
                  <a:moveTo>
                    <a:pt x="52683" y="0"/>
                  </a:moveTo>
                  <a:lnTo>
                    <a:pt x="2562091" y="0"/>
                  </a:lnTo>
                  <a:cubicBezTo>
                    <a:pt x="2576064" y="0"/>
                    <a:pt x="2589464" y="5550"/>
                    <a:pt x="2599343" y="15430"/>
                  </a:cubicBezTo>
                  <a:cubicBezTo>
                    <a:pt x="2609223" y="25310"/>
                    <a:pt x="2614774" y="38710"/>
                    <a:pt x="2614774" y="52683"/>
                  </a:cubicBezTo>
                  <a:lnTo>
                    <a:pt x="2614774" y="360421"/>
                  </a:lnTo>
                  <a:cubicBezTo>
                    <a:pt x="2614774" y="374393"/>
                    <a:pt x="2609223" y="387793"/>
                    <a:pt x="2599343" y="397673"/>
                  </a:cubicBezTo>
                  <a:cubicBezTo>
                    <a:pt x="2589464" y="407553"/>
                    <a:pt x="2576064" y="413103"/>
                    <a:pt x="2562091" y="413103"/>
                  </a:cubicBezTo>
                  <a:lnTo>
                    <a:pt x="52683" y="413103"/>
                  </a:lnTo>
                  <a:cubicBezTo>
                    <a:pt x="38710" y="413103"/>
                    <a:pt x="25310" y="407553"/>
                    <a:pt x="15430" y="397673"/>
                  </a:cubicBezTo>
                  <a:cubicBezTo>
                    <a:pt x="5550" y="387793"/>
                    <a:pt x="0" y="374393"/>
                    <a:pt x="0" y="360421"/>
                  </a:cubicBezTo>
                  <a:lnTo>
                    <a:pt x="0" y="52683"/>
                  </a:lnTo>
                  <a:cubicBezTo>
                    <a:pt x="0" y="38710"/>
                    <a:pt x="5550" y="25310"/>
                    <a:pt x="15430" y="15430"/>
                  </a:cubicBezTo>
                  <a:cubicBezTo>
                    <a:pt x="25310" y="5550"/>
                    <a:pt x="38710" y="0"/>
                    <a:pt x="52683"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8"/>
            <p:cNvSpPr txBox="1"/>
            <p:nvPr/>
          </p:nvSpPr>
          <p:spPr>
            <a:xfrm>
              <a:off x="0" y="-1193575"/>
              <a:ext cx="2614800" cy="460800"/>
            </a:xfrm>
            <a:prstGeom prst="rect">
              <a:avLst/>
            </a:prstGeom>
            <a:noFill/>
            <a:ln>
              <a:noFill/>
            </a:ln>
          </p:spPr>
          <p:txBody>
            <a:bodyPr anchorCtr="0" anchor="ctr" bIns="50800" lIns="50800" spcFirstLastPara="1" rIns="50800" wrap="square" tIns="50800">
              <a:noAutofit/>
            </a:bodyPr>
            <a:lstStyle/>
            <a:p>
              <a:pPr indent="0" lvl="0" marL="0" marR="0" rtl="0" algn="ctr">
                <a:lnSpc>
                  <a:spcPct val="140016"/>
                </a:lnSpc>
                <a:spcBef>
                  <a:spcPts val="0"/>
                </a:spcBef>
                <a:spcAft>
                  <a:spcPts val="0"/>
                </a:spcAft>
                <a:buNone/>
              </a:pPr>
              <a:r>
                <a:rPr lang="en-US" sz="2499">
                  <a:solidFill>
                    <a:srgbClr val="FFFFFF"/>
                  </a:solidFill>
                </a:rPr>
                <a:t>Sentiment Analysis - Word Cloud EDA among the star ratings and tips data</a:t>
              </a:r>
              <a:endParaRPr/>
            </a:p>
          </p:txBody>
        </p:sp>
      </p:grpSp>
      <p:sp>
        <p:nvSpPr>
          <p:cNvPr id="201" name="Google Shape;201;p18"/>
          <p:cNvSpPr txBox="1"/>
          <p:nvPr/>
        </p:nvSpPr>
        <p:spPr>
          <a:xfrm>
            <a:off x="1416199" y="755100"/>
            <a:ext cx="15968700" cy="14682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ANALYSIS PROCESS</a:t>
            </a:r>
            <a:endParaRPr/>
          </a:p>
        </p:txBody>
      </p:sp>
      <p:grpSp>
        <p:nvGrpSpPr>
          <p:cNvPr id="202" name="Google Shape;202;p18"/>
          <p:cNvGrpSpPr/>
          <p:nvPr/>
        </p:nvGrpSpPr>
        <p:grpSpPr>
          <a:xfrm>
            <a:off x="10203735" y="6945709"/>
            <a:ext cx="2302849" cy="2302849"/>
            <a:chOff x="0" y="0"/>
            <a:chExt cx="812800" cy="812800"/>
          </a:xfrm>
        </p:grpSpPr>
        <p:sp>
          <p:nvSpPr>
            <p:cNvPr id="203" name="Google Shape;203;p1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8"/>
            <p:cNvSpPr txBox="1"/>
            <p:nvPr/>
          </p:nvSpPr>
          <p:spPr>
            <a:xfrm>
              <a:off x="76200" y="47625"/>
              <a:ext cx="660400" cy="68897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05" name="Google Shape;205;p18"/>
          <p:cNvSpPr/>
          <p:nvPr/>
        </p:nvSpPr>
        <p:spPr>
          <a:xfrm rot="60161">
            <a:off x="10847169" y="7437808"/>
            <a:ext cx="1167662" cy="1169789"/>
          </a:xfrm>
          <a:custGeom>
            <a:rect b="b" l="l" r="r" t="t"/>
            <a:pathLst>
              <a:path extrusionOk="0" h="1169789" w="1167662">
                <a:moveTo>
                  <a:pt x="0" y="0"/>
                </a:moveTo>
                <a:lnTo>
                  <a:pt x="1167662" y="0"/>
                </a:lnTo>
                <a:lnTo>
                  <a:pt x="1167662" y="1169789"/>
                </a:lnTo>
                <a:lnTo>
                  <a:pt x="0" y="1169789"/>
                </a:lnTo>
                <a:lnTo>
                  <a:pt x="0" y="0"/>
                </a:lnTo>
                <a:close/>
              </a:path>
            </a:pathLst>
          </a:custGeom>
          <a:blipFill rotWithShape="1">
            <a:blip r:embed="rId4">
              <a:alphaModFix/>
            </a:blip>
            <a:stretch>
              <a:fillRect b="0" l="0" r="0" t="0"/>
            </a:stretch>
          </a:blipFill>
          <a:ln>
            <a:noFill/>
          </a:ln>
        </p:spPr>
      </p:sp>
      <p:grpSp>
        <p:nvGrpSpPr>
          <p:cNvPr id="206" name="Google Shape;206;p18"/>
          <p:cNvGrpSpPr/>
          <p:nvPr/>
        </p:nvGrpSpPr>
        <p:grpSpPr>
          <a:xfrm>
            <a:off x="1416192" y="4549052"/>
            <a:ext cx="7494801" cy="1339709"/>
            <a:chOff x="0" y="-1190771"/>
            <a:chExt cx="2614800" cy="467400"/>
          </a:xfrm>
        </p:grpSpPr>
        <p:sp>
          <p:nvSpPr>
            <p:cNvPr id="207" name="Google Shape;207;p18"/>
            <p:cNvSpPr/>
            <p:nvPr/>
          </p:nvSpPr>
          <p:spPr>
            <a:xfrm>
              <a:off x="13" y="-1167018"/>
              <a:ext cx="2614774" cy="419897"/>
            </a:xfrm>
            <a:custGeom>
              <a:rect b="b" l="l" r="r" t="t"/>
              <a:pathLst>
                <a:path extrusionOk="0" h="419897" w="2614774">
                  <a:moveTo>
                    <a:pt x="52683" y="0"/>
                  </a:moveTo>
                  <a:lnTo>
                    <a:pt x="2562091" y="0"/>
                  </a:lnTo>
                  <a:cubicBezTo>
                    <a:pt x="2576064" y="0"/>
                    <a:pt x="2589464" y="5550"/>
                    <a:pt x="2599343" y="15430"/>
                  </a:cubicBezTo>
                  <a:cubicBezTo>
                    <a:pt x="2609223" y="25310"/>
                    <a:pt x="2614774" y="38710"/>
                    <a:pt x="2614774" y="52683"/>
                  </a:cubicBezTo>
                  <a:lnTo>
                    <a:pt x="2614774" y="367215"/>
                  </a:lnTo>
                  <a:cubicBezTo>
                    <a:pt x="2614774" y="381187"/>
                    <a:pt x="2609223" y="394587"/>
                    <a:pt x="2599343" y="404467"/>
                  </a:cubicBezTo>
                  <a:cubicBezTo>
                    <a:pt x="2589464" y="414347"/>
                    <a:pt x="2576064" y="419897"/>
                    <a:pt x="2562091" y="419897"/>
                  </a:cubicBezTo>
                  <a:lnTo>
                    <a:pt x="52683" y="419897"/>
                  </a:lnTo>
                  <a:cubicBezTo>
                    <a:pt x="38710" y="419897"/>
                    <a:pt x="25310" y="414347"/>
                    <a:pt x="15430" y="404467"/>
                  </a:cubicBezTo>
                  <a:cubicBezTo>
                    <a:pt x="5550" y="394587"/>
                    <a:pt x="0" y="381187"/>
                    <a:pt x="0" y="367215"/>
                  </a:cubicBezTo>
                  <a:lnTo>
                    <a:pt x="0" y="52683"/>
                  </a:lnTo>
                  <a:cubicBezTo>
                    <a:pt x="0" y="38710"/>
                    <a:pt x="5550" y="25310"/>
                    <a:pt x="15430" y="15430"/>
                  </a:cubicBezTo>
                  <a:cubicBezTo>
                    <a:pt x="25310" y="5550"/>
                    <a:pt x="38710" y="0"/>
                    <a:pt x="52683"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8"/>
            <p:cNvSpPr txBox="1"/>
            <p:nvPr/>
          </p:nvSpPr>
          <p:spPr>
            <a:xfrm>
              <a:off x="0" y="-1190771"/>
              <a:ext cx="2614800" cy="467400"/>
            </a:xfrm>
            <a:prstGeom prst="rect">
              <a:avLst/>
            </a:prstGeom>
            <a:noFill/>
            <a:ln>
              <a:noFill/>
            </a:ln>
          </p:spPr>
          <p:txBody>
            <a:bodyPr anchorCtr="0" anchor="ctr" bIns="50800" lIns="50800" spcFirstLastPara="1" rIns="50800" wrap="square" tIns="50800">
              <a:noAutofit/>
            </a:bodyPr>
            <a:lstStyle/>
            <a:p>
              <a:pPr indent="0" lvl="0" marL="0" marR="0" rtl="0" algn="ctr">
                <a:lnSpc>
                  <a:spcPct val="140016"/>
                </a:lnSpc>
                <a:spcBef>
                  <a:spcPts val="0"/>
                </a:spcBef>
                <a:spcAft>
                  <a:spcPts val="0"/>
                </a:spcAft>
                <a:buNone/>
              </a:pPr>
              <a:r>
                <a:rPr lang="en-US" sz="2499">
                  <a:solidFill>
                    <a:srgbClr val="FFFFFF"/>
                  </a:solidFill>
                </a:rPr>
                <a:t>Topic Modeling for Review and Tips dataset</a:t>
              </a:r>
              <a:endParaRPr/>
            </a:p>
          </p:txBody>
        </p:sp>
      </p:grpSp>
      <p:grpSp>
        <p:nvGrpSpPr>
          <p:cNvPr id="209" name="Google Shape;209;p18"/>
          <p:cNvGrpSpPr/>
          <p:nvPr/>
        </p:nvGrpSpPr>
        <p:grpSpPr>
          <a:xfrm>
            <a:off x="1416230" y="6294544"/>
            <a:ext cx="7570984" cy="1203551"/>
            <a:chOff x="-53157" y="-837194"/>
            <a:chExt cx="2641379" cy="419897"/>
          </a:xfrm>
        </p:grpSpPr>
        <p:sp>
          <p:nvSpPr>
            <p:cNvPr id="210" name="Google Shape;210;p18"/>
            <p:cNvSpPr/>
            <p:nvPr/>
          </p:nvSpPr>
          <p:spPr>
            <a:xfrm>
              <a:off x="-53157" y="-837194"/>
              <a:ext cx="2614774" cy="419897"/>
            </a:xfrm>
            <a:custGeom>
              <a:rect b="b" l="l" r="r" t="t"/>
              <a:pathLst>
                <a:path extrusionOk="0" h="419897" w="2614774">
                  <a:moveTo>
                    <a:pt x="52683" y="0"/>
                  </a:moveTo>
                  <a:lnTo>
                    <a:pt x="2562091" y="0"/>
                  </a:lnTo>
                  <a:cubicBezTo>
                    <a:pt x="2576064" y="0"/>
                    <a:pt x="2589464" y="5550"/>
                    <a:pt x="2599343" y="15430"/>
                  </a:cubicBezTo>
                  <a:cubicBezTo>
                    <a:pt x="2609223" y="25310"/>
                    <a:pt x="2614774" y="38710"/>
                    <a:pt x="2614774" y="52683"/>
                  </a:cubicBezTo>
                  <a:lnTo>
                    <a:pt x="2614774" y="367215"/>
                  </a:lnTo>
                  <a:cubicBezTo>
                    <a:pt x="2614774" y="381187"/>
                    <a:pt x="2609223" y="394587"/>
                    <a:pt x="2599343" y="404467"/>
                  </a:cubicBezTo>
                  <a:cubicBezTo>
                    <a:pt x="2589464" y="414347"/>
                    <a:pt x="2576064" y="419897"/>
                    <a:pt x="2562091" y="419897"/>
                  </a:cubicBezTo>
                  <a:lnTo>
                    <a:pt x="52683" y="419897"/>
                  </a:lnTo>
                  <a:cubicBezTo>
                    <a:pt x="38710" y="419897"/>
                    <a:pt x="25310" y="414347"/>
                    <a:pt x="15430" y="404467"/>
                  </a:cubicBezTo>
                  <a:cubicBezTo>
                    <a:pt x="5550" y="394587"/>
                    <a:pt x="0" y="381187"/>
                    <a:pt x="0" y="367215"/>
                  </a:cubicBezTo>
                  <a:lnTo>
                    <a:pt x="0" y="52683"/>
                  </a:lnTo>
                  <a:cubicBezTo>
                    <a:pt x="0" y="38710"/>
                    <a:pt x="5550" y="25310"/>
                    <a:pt x="15430" y="15430"/>
                  </a:cubicBezTo>
                  <a:cubicBezTo>
                    <a:pt x="25310" y="5550"/>
                    <a:pt x="38710" y="0"/>
                    <a:pt x="52683"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8"/>
            <p:cNvSpPr txBox="1"/>
            <p:nvPr/>
          </p:nvSpPr>
          <p:spPr>
            <a:xfrm>
              <a:off x="-26578" y="-791776"/>
              <a:ext cx="2614800" cy="349800"/>
            </a:xfrm>
            <a:prstGeom prst="rect">
              <a:avLst/>
            </a:prstGeom>
            <a:noFill/>
            <a:ln>
              <a:noFill/>
            </a:ln>
          </p:spPr>
          <p:txBody>
            <a:bodyPr anchorCtr="0" anchor="ctr" bIns="50800" lIns="50800" spcFirstLastPara="1" rIns="50800" wrap="square" tIns="50800">
              <a:noAutofit/>
            </a:bodyPr>
            <a:lstStyle/>
            <a:p>
              <a:pPr indent="0" lvl="0" marL="0" marR="0" rtl="0" algn="ctr">
                <a:lnSpc>
                  <a:spcPct val="140016"/>
                </a:lnSpc>
                <a:spcBef>
                  <a:spcPts val="0"/>
                </a:spcBef>
                <a:spcAft>
                  <a:spcPts val="0"/>
                </a:spcAft>
                <a:buNone/>
              </a:pPr>
              <a:r>
                <a:rPr lang="en-US" sz="2499">
                  <a:solidFill>
                    <a:srgbClr val="FFFFFF"/>
                  </a:solidFill>
                </a:rPr>
                <a:t>Sentiment Classification and Topic Modeling </a:t>
              </a:r>
              <a:endParaRPr/>
            </a:p>
          </p:txBody>
        </p:sp>
      </p:grpSp>
      <p:grpSp>
        <p:nvGrpSpPr>
          <p:cNvPr id="212" name="Google Shape;212;p18"/>
          <p:cNvGrpSpPr/>
          <p:nvPr/>
        </p:nvGrpSpPr>
        <p:grpSpPr>
          <a:xfrm>
            <a:off x="1492392" y="7963326"/>
            <a:ext cx="7494801" cy="1340058"/>
            <a:chOff x="0" y="-47625"/>
            <a:chExt cx="2614800" cy="467522"/>
          </a:xfrm>
        </p:grpSpPr>
        <p:sp>
          <p:nvSpPr>
            <p:cNvPr id="213" name="Google Shape;213;p18"/>
            <p:cNvSpPr/>
            <p:nvPr/>
          </p:nvSpPr>
          <p:spPr>
            <a:xfrm>
              <a:off x="0" y="0"/>
              <a:ext cx="2614774" cy="419897"/>
            </a:xfrm>
            <a:custGeom>
              <a:rect b="b" l="l" r="r" t="t"/>
              <a:pathLst>
                <a:path extrusionOk="0" h="419897" w="2614774">
                  <a:moveTo>
                    <a:pt x="52683" y="0"/>
                  </a:moveTo>
                  <a:lnTo>
                    <a:pt x="2562091" y="0"/>
                  </a:lnTo>
                  <a:cubicBezTo>
                    <a:pt x="2576064" y="0"/>
                    <a:pt x="2589464" y="5550"/>
                    <a:pt x="2599343" y="15430"/>
                  </a:cubicBezTo>
                  <a:cubicBezTo>
                    <a:pt x="2609223" y="25310"/>
                    <a:pt x="2614774" y="38710"/>
                    <a:pt x="2614774" y="52683"/>
                  </a:cubicBezTo>
                  <a:lnTo>
                    <a:pt x="2614774" y="367215"/>
                  </a:lnTo>
                  <a:cubicBezTo>
                    <a:pt x="2614774" y="381187"/>
                    <a:pt x="2609223" y="394587"/>
                    <a:pt x="2599343" y="404467"/>
                  </a:cubicBezTo>
                  <a:cubicBezTo>
                    <a:pt x="2589464" y="414347"/>
                    <a:pt x="2576064" y="419897"/>
                    <a:pt x="2562091" y="419897"/>
                  </a:cubicBezTo>
                  <a:lnTo>
                    <a:pt x="52683" y="419897"/>
                  </a:lnTo>
                  <a:cubicBezTo>
                    <a:pt x="38710" y="419897"/>
                    <a:pt x="25310" y="414347"/>
                    <a:pt x="15430" y="404467"/>
                  </a:cubicBezTo>
                  <a:cubicBezTo>
                    <a:pt x="5550" y="394587"/>
                    <a:pt x="0" y="381187"/>
                    <a:pt x="0" y="367215"/>
                  </a:cubicBezTo>
                  <a:lnTo>
                    <a:pt x="0" y="52683"/>
                  </a:lnTo>
                  <a:cubicBezTo>
                    <a:pt x="0" y="38710"/>
                    <a:pt x="5550" y="25310"/>
                    <a:pt x="15430" y="15430"/>
                  </a:cubicBezTo>
                  <a:cubicBezTo>
                    <a:pt x="25310" y="5550"/>
                    <a:pt x="38710" y="0"/>
                    <a:pt x="52683" y="0"/>
                  </a:cubicBezTo>
                  <a:close/>
                </a:path>
              </a:pathLst>
            </a:custGeom>
            <a:solidFill>
              <a:srgbClr val="BB83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8"/>
            <p:cNvSpPr txBox="1"/>
            <p:nvPr/>
          </p:nvSpPr>
          <p:spPr>
            <a:xfrm>
              <a:off x="0" y="-47625"/>
              <a:ext cx="2614800" cy="467400"/>
            </a:xfrm>
            <a:prstGeom prst="rect">
              <a:avLst/>
            </a:prstGeom>
            <a:noFill/>
            <a:ln>
              <a:noFill/>
            </a:ln>
          </p:spPr>
          <p:txBody>
            <a:bodyPr anchorCtr="0" anchor="ctr" bIns="50800" lIns="50800" spcFirstLastPara="1" rIns="50800" wrap="square" tIns="50800">
              <a:noAutofit/>
            </a:bodyPr>
            <a:lstStyle/>
            <a:p>
              <a:pPr indent="0" lvl="0" marL="0" marR="0" rtl="0" algn="ctr">
                <a:lnSpc>
                  <a:spcPct val="140016"/>
                </a:lnSpc>
                <a:spcBef>
                  <a:spcPts val="0"/>
                </a:spcBef>
                <a:spcAft>
                  <a:spcPts val="0"/>
                </a:spcAft>
                <a:buNone/>
              </a:pPr>
              <a:r>
                <a:rPr lang="en-US" sz="2499">
                  <a:solidFill>
                    <a:srgbClr val="FFFFFF"/>
                  </a:solidFill>
                </a:rPr>
                <a:t>Regional and Cuisine </a:t>
              </a:r>
              <a:r>
                <a:rPr lang="en-US" sz="2499">
                  <a:solidFill>
                    <a:srgbClr val="FFFFFF"/>
                  </a:solidFill>
                </a:rPr>
                <a:t>Comparison</a:t>
              </a:r>
              <a:r>
                <a:rPr lang="en-US" sz="2499">
                  <a:solidFill>
                    <a:srgbClr val="FFFFFF"/>
                  </a:solidFill>
                </a:rPr>
                <a:t> using Topic Modeling</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218" name="Shape 218"/>
        <p:cNvGrpSpPr/>
        <p:nvPr/>
      </p:nvGrpSpPr>
      <p:grpSpPr>
        <a:xfrm>
          <a:off x="0" y="0"/>
          <a:ext cx="0" cy="0"/>
          <a:chOff x="0" y="0"/>
          <a:chExt cx="0" cy="0"/>
        </a:xfrm>
      </p:grpSpPr>
      <p:grpSp>
        <p:nvGrpSpPr>
          <p:cNvPr id="219" name="Google Shape;219;p19"/>
          <p:cNvGrpSpPr/>
          <p:nvPr/>
        </p:nvGrpSpPr>
        <p:grpSpPr>
          <a:xfrm>
            <a:off x="-1747509" y="7368946"/>
            <a:ext cx="6075352" cy="5836108"/>
            <a:chOff x="0" y="0"/>
            <a:chExt cx="1107255" cy="1063652"/>
          </a:xfrm>
        </p:grpSpPr>
        <p:sp>
          <p:nvSpPr>
            <p:cNvPr id="220" name="Google Shape;220;p19"/>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9"/>
            <p:cNvSpPr txBox="1"/>
            <p:nvPr/>
          </p:nvSpPr>
          <p:spPr>
            <a:xfrm>
              <a:off x="103805" y="71142"/>
              <a:ext cx="899645" cy="892792"/>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22" name="Google Shape;222;p19"/>
          <p:cNvGrpSpPr/>
          <p:nvPr/>
        </p:nvGrpSpPr>
        <p:grpSpPr>
          <a:xfrm>
            <a:off x="15014295" y="-1097762"/>
            <a:ext cx="3573389" cy="3432671"/>
            <a:chOff x="0" y="0"/>
            <a:chExt cx="1107255" cy="1063652"/>
          </a:xfrm>
        </p:grpSpPr>
        <p:sp>
          <p:nvSpPr>
            <p:cNvPr id="223" name="Google Shape;223;p19"/>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9"/>
            <p:cNvSpPr txBox="1"/>
            <p:nvPr/>
          </p:nvSpPr>
          <p:spPr>
            <a:xfrm>
              <a:off x="103805" y="71142"/>
              <a:ext cx="899645" cy="892792"/>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25" name="Google Shape;225;p19"/>
          <p:cNvSpPr txBox="1"/>
          <p:nvPr/>
        </p:nvSpPr>
        <p:spPr>
          <a:xfrm>
            <a:off x="185350" y="156825"/>
            <a:ext cx="6436800" cy="47274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9538">
                <a:solidFill>
                  <a:srgbClr val="FFFFFF"/>
                </a:solidFill>
                <a:latin typeface="Anton"/>
                <a:ea typeface="Anton"/>
                <a:cs typeface="Anton"/>
                <a:sym typeface="Anton"/>
              </a:rPr>
              <a:t>EXPLORATORY DATA ANALYSIS</a:t>
            </a:r>
            <a:endParaRPr/>
          </a:p>
        </p:txBody>
      </p:sp>
      <p:pic>
        <p:nvPicPr>
          <p:cNvPr id="226" name="Google Shape;226;p19"/>
          <p:cNvPicPr preferRelativeResize="0"/>
          <p:nvPr/>
        </p:nvPicPr>
        <p:blipFill>
          <a:blip r:embed="rId3">
            <a:alphaModFix/>
          </a:blip>
          <a:stretch>
            <a:fillRect/>
          </a:stretch>
        </p:blipFill>
        <p:spPr>
          <a:xfrm>
            <a:off x="6622275" y="156824"/>
            <a:ext cx="11382875" cy="4946000"/>
          </a:xfrm>
          <a:prstGeom prst="rect">
            <a:avLst/>
          </a:prstGeom>
          <a:noFill/>
          <a:ln>
            <a:noFill/>
          </a:ln>
        </p:spPr>
      </p:pic>
      <p:pic>
        <p:nvPicPr>
          <p:cNvPr id="227" name="Google Shape;227;p19"/>
          <p:cNvPicPr preferRelativeResize="0"/>
          <p:nvPr/>
        </p:nvPicPr>
        <p:blipFill>
          <a:blip r:embed="rId4">
            <a:alphaModFix/>
          </a:blip>
          <a:stretch>
            <a:fillRect/>
          </a:stretch>
        </p:blipFill>
        <p:spPr>
          <a:xfrm>
            <a:off x="3568475" y="5341000"/>
            <a:ext cx="14436675" cy="4727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231" name="Shape 231"/>
        <p:cNvGrpSpPr/>
        <p:nvPr/>
      </p:nvGrpSpPr>
      <p:grpSpPr>
        <a:xfrm>
          <a:off x="0" y="0"/>
          <a:ext cx="0" cy="0"/>
          <a:chOff x="0" y="0"/>
          <a:chExt cx="0" cy="0"/>
        </a:xfrm>
      </p:grpSpPr>
      <p:grpSp>
        <p:nvGrpSpPr>
          <p:cNvPr id="232" name="Google Shape;232;p20"/>
          <p:cNvGrpSpPr/>
          <p:nvPr/>
        </p:nvGrpSpPr>
        <p:grpSpPr>
          <a:xfrm>
            <a:off x="-1747509" y="7368946"/>
            <a:ext cx="6075397" cy="5836152"/>
            <a:chOff x="0" y="0"/>
            <a:chExt cx="1107255" cy="1063652"/>
          </a:xfrm>
        </p:grpSpPr>
        <p:sp>
          <p:nvSpPr>
            <p:cNvPr id="233" name="Google Shape;233;p20"/>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0"/>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5" name="Google Shape;235;p20"/>
          <p:cNvGrpSpPr/>
          <p:nvPr/>
        </p:nvGrpSpPr>
        <p:grpSpPr>
          <a:xfrm>
            <a:off x="15014295" y="-1097762"/>
            <a:ext cx="3573444" cy="3432724"/>
            <a:chOff x="0" y="0"/>
            <a:chExt cx="1107255" cy="1063652"/>
          </a:xfrm>
        </p:grpSpPr>
        <p:sp>
          <p:nvSpPr>
            <p:cNvPr id="236" name="Google Shape;236;p20"/>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0"/>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38" name="Google Shape;238;p20"/>
          <p:cNvSpPr txBox="1"/>
          <p:nvPr/>
        </p:nvSpPr>
        <p:spPr>
          <a:xfrm>
            <a:off x="14309706" y="249150"/>
            <a:ext cx="3978300" cy="7389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4800">
                <a:solidFill>
                  <a:srgbClr val="FFFFFF"/>
                </a:solidFill>
                <a:latin typeface="Anton"/>
                <a:ea typeface="Anton"/>
                <a:cs typeface="Anton"/>
                <a:sym typeface="Anton"/>
              </a:rPr>
              <a:t>EDA Continued…</a:t>
            </a:r>
            <a:endParaRPr sz="4800"/>
          </a:p>
        </p:txBody>
      </p:sp>
      <p:pic>
        <p:nvPicPr>
          <p:cNvPr id="239" name="Google Shape;239;p20"/>
          <p:cNvPicPr preferRelativeResize="0"/>
          <p:nvPr/>
        </p:nvPicPr>
        <p:blipFill>
          <a:blip r:embed="rId3">
            <a:alphaModFix/>
          </a:blip>
          <a:stretch>
            <a:fillRect/>
          </a:stretch>
        </p:blipFill>
        <p:spPr>
          <a:xfrm>
            <a:off x="21620" y="-7"/>
            <a:ext cx="9100775" cy="4950100"/>
          </a:xfrm>
          <a:prstGeom prst="rect">
            <a:avLst/>
          </a:prstGeom>
          <a:noFill/>
          <a:ln>
            <a:noFill/>
          </a:ln>
        </p:spPr>
      </p:pic>
      <p:pic>
        <p:nvPicPr>
          <p:cNvPr id="240" name="Google Shape;240;p20"/>
          <p:cNvPicPr preferRelativeResize="0"/>
          <p:nvPr/>
        </p:nvPicPr>
        <p:blipFill>
          <a:blip r:embed="rId4">
            <a:alphaModFix/>
          </a:blip>
          <a:stretch>
            <a:fillRect/>
          </a:stretch>
        </p:blipFill>
        <p:spPr>
          <a:xfrm>
            <a:off x="0" y="5172425"/>
            <a:ext cx="9100775" cy="5114575"/>
          </a:xfrm>
          <a:prstGeom prst="rect">
            <a:avLst/>
          </a:prstGeom>
          <a:noFill/>
          <a:ln>
            <a:noFill/>
          </a:ln>
        </p:spPr>
      </p:pic>
      <p:sp>
        <p:nvSpPr>
          <p:cNvPr id="241" name="Google Shape;241;p20"/>
          <p:cNvSpPr txBox="1"/>
          <p:nvPr/>
        </p:nvSpPr>
        <p:spPr>
          <a:xfrm>
            <a:off x="9450100" y="988050"/>
            <a:ext cx="8555100" cy="41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dk1"/>
                </a:solidFill>
                <a:highlight>
                  <a:srgbClr val="FFFFFF"/>
                </a:highlight>
              </a:rPr>
              <a:t>Most Common Bigrams: [('go back', 50134), ('first time', 44208), ('food good', 41493), ('come back', 38685), ('really good', 36543), ('great food', 35663), ('happy hour', 34840), ('highly recommend', 31812), ('food great', 30288), ('good food', 29699)]</a:t>
            </a:r>
            <a:endParaRPr sz="2400">
              <a:solidFill>
                <a:schemeClr val="dk1"/>
              </a:solidFill>
              <a:highlight>
                <a:srgbClr val="FFFFFF"/>
              </a:highlight>
            </a:endParaRPr>
          </a:p>
          <a:p>
            <a:pPr indent="0" lvl="0" marL="0" rtl="0" algn="l">
              <a:lnSpc>
                <a:spcPct val="115000"/>
              </a:lnSpc>
              <a:spcBef>
                <a:spcPts val="0"/>
              </a:spcBef>
              <a:spcAft>
                <a:spcPts val="0"/>
              </a:spcAft>
              <a:buNone/>
            </a:pPr>
            <a:r>
              <a:rPr lang="en-US" sz="2400">
                <a:solidFill>
                  <a:schemeClr val="dk1"/>
                </a:solidFill>
                <a:highlight>
                  <a:srgbClr val="FFFFFF"/>
                </a:highlight>
              </a:rPr>
              <a:t>Most Common Trigrams: [('wait go back', 8055), ('cant wait go', 7612), ('cant go wrong', 6117), ('food great service', 6071), ('definitely go back', 5993), ('definitely come back', 5903), ('sweet potato fry', 5683), ('would go back', 5609), ('great food great', 5429), ('mac n cheese', 4906)]</a:t>
            </a:r>
            <a:endParaRPr sz="2400">
              <a:solidFill>
                <a:schemeClr val="dk1"/>
              </a:solidFill>
              <a:highlight>
                <a:srgbClr val="FFFFFF"/>
              </a:highlight>
            </a:endParaRPr>
          </a:p>
        </p:txBody>
      </p:sp>
      <p:sp>
        <p:nvSpPr>
          <p:cNvPr id="242" name="Google Shape;242;p20"/>
          <p:cNvSpPr txBox="1"/>
          <p:nvPr/>
        </p:nvSpPr>
        <p:spPr>
          <a:xfrm>
            <a:off x="9450100" y="6092763"/>
            <a:ext cx="8115000" cy="37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dk1"/>
                </a:solidFill>
                <a:highlight>
                  <a:schemeClr val="lt1"/>
                </a:highlight>
              </a:rPr>
              <a:t>Most Common Bigrams in Tips: [('in the', 26547), ('of the', 20792), ('and the', 19807), ('on the', 18690), ('the best', 17724), ('for a', 17660), ('food and', 17203), ('for the', 15973), ('is a', 14960), ('is the', 14002)]</a:t>
            </a:r>
            <a:endParaRPr sz="2400">
              <a:solidFill>
                <a:schemeClr val="dk1"/>
              </a:solidFill>
              <a:highlight>
                <a:schemeClr val="lt1"/>
              </a:highlight>
            </a:endParaRPr>
          </a:p>
          <a:p>
            <a:pPr indent="0" lvl="0" marL="0" rtl="0" algn="l">
              <a:lnSpc>
                <a:spcPct val="115000"/>
              </a:lnSpc>
              <a:spcBef>
                <a:spcPts val="0"/>
              </a:spcBef>
              <a:spcAft>
                <a:spcPts val="0"/>
              </a:spcAft>
              <a:buNone/>
            </a:pPr>
            <a:r>
              <a:rPr lang="en-US" sz="2400">
                <a:solidFill>
                  <a:schemeClr val="dk1"/>
                </a:solidFill>
                <a:highlight>
                  <a:schemeClr val="lt1"/>
                </a:highlight>
              </a:rPr>
              <a:t>Most Common Trigrams in Tips: [('This place is', 6884), ('Great food and', 4681), ('of the best', 3886), ('is the best', 3421), ('The food is', 3085), ('Great place to', 2897), ('the food is', 2812), ('I love this', 2768), ('one of the', 2467), ('One of the', 2451)]</a:t>
            </a:r>
            <a:endParaRPr sz="2400">
              <a:solidFill>
                <a:schemeClr val="dk1"/>
              </a:solidFill>
              <a:highlight>
                <a:schemeClr val="lt1"/>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B6A3"/>
        </a:solidFill>
      </p:bgPr>
    </p:bg>
    <p:spTree>
      <p:nvGrpSpPr>
        <p:cNvPr id="246" name="Shape 246"/>
        <p:cNvGrpSpPr/>
        <p:nvPr/>
      </p:nvGrpSpPr>
      <p:grpSpPr>
        <a:xfrm>
          <a:off x="0" y="0"/>
          <a:ext cx="0" cy="0"/>
          <a:chOff x="0" y="0"/>
          <a:chExt cx="0" cy="0"/>
        </a:xfrm>
      </p:grpSpPr>
      <p:grpSp>
        <p:nvGrpSpPr>
          <p:cNvPr id="247" name="Google Shape;247;p21"/>
          <p:cNvGrpSpPr/>
          <p:nvPr/>
        </p:nvGrpSpPr>
        <p:grpSpPr>
          <a:xfrm>
            <a:off x="-1747509" y="7368946"/>
            <a:ext cx="6075397" cy="5836152"/>
            <a:chOff x="0" y="0"/>
            <a:chExt cx="1107255" cy="1063652"/>
          </a:xfrm>
        </p:grpSpPr>
        <p:sp>
          <p:nvSpPr>
            <p:cNvPr id="248" name="Google Shape;248;p21"/>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50" name="Google Shape;250;p21"/>
          <p:cNvGrpSpPr/>
          <p:nvPr/>
        </p:nvGrpSpPr>
        <p:grpSpPr>
          <a:xfrm>
            <a:off x="15014295" y="-1097762"/>
            <a:ext cx="3573444" cy="3432724"/>
            <a:chOff x="0" y="0"/>
            <a:chExt cx="1107255" cy="1063652"/>
          </a:xfrm>
        </p:grpSpPr>
        <p:sp>
          <p:nvSpPr>
            <p:cNvPr id="251" name="Google Shape;251;p21"/>
            <p:cNvSpPr/>
            <p:nvPr/>
          </p:nvSpPr>
          <p:spPr>
            <a:xfrm>
              <a:off x="0" y="0"/>
              <a:ext cx="1107255" cy="1063652"/>
            </a:xfrm>
            <a:custGeom>
              <a:rect b="b" l="l" r="r" t="t"/>
              <a:pathLst>
                <a:path extrusionOk="0"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txBox="1"/>
            <p:nvPr/>
          </p:nvSpPr>
          <p:spPr>
            <a:xfrm>
              <a:off x="103805" y="71142"/>
              <a:ext cx="899700" cy="892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53" name="Google Shape;253;p21"/>
          <p:cNvSpPr txBox="1"/>
          <p:nvPr/>
        </p:nvSpPr>
        <p:spPr>
          <a:xfrm>
            <a:off x="14309706" y="249150"/>
            <a:ext cx="3978300" cy="738900"/>
          </a:xfrm>
          <a:prstGeom prst="rect">
            <a:avLst/>
          </a:prstGeom>
          <a:noFill/>
          <a:ln>
            <a:noFill/>
          </a:ln>
        </p:spPr>
        <p:txBody>
          <a:bodyPr anchorCtr="0" anchor="t" bIns="0" lIns="0" spcFirstLastPara="1" rIns="0" wrap="square" tIns="0">
            <a:spAutoFit/>
          </a:bodyPr>
          <a:lstStyle/>
          <a:p>
            <a:pPr indent="0" lvl="0" marL="0" marR="0" rtl="0" algn="l">
              <a:lnSpc>
                <a:spcPct val="110998"/>
              </a:lnSpc>
              <a:spcBef>
                <a:spcPts val="0"/>
              </a:spcBef>
              <a:spcAft>
                <a:spcPts val="0"/>
              </a:spcAft>
              <a:buNone/>
            </a:pPr>
            <a:r>
              <a:rPr lang="en-US" sz="4800">
                <a:solidFill>
                  <a:srgbClr val="FFFFFF"/>
                </a:solidFill>
                <a:latin typeface="Anton"/>
                <a:ea typeface="Anton"/>
                <a:cs typeface="Anton"/>
                <a:sym typeface="Anton"/>
              </a:rPr>
              <a:t>EDA Continued…</a:t>
            </a:r>
            <a:endParaRPr sz="4800"/>
          </a:p>
        </p:txBody>
      </p:sp>
      <p:pic>
        <p:nvPicPr>
          <p:cNvPr id="254" name="Google Shape;254;p21"/>
          <p:cNvPicPr preferRelativeResize="0"/>
          <p:nvPr/>
        </p:nvPicPr>
        <p:blipFill>
          <a:blip r:embed="rId3">
            <a:alphaModFix/>
          </a:blip>
          <a:stretch>
            <a:fillRect/>
          </a:stretch>
        </p:blipFill>
        <p:spPr>
          <a:xfrm>
            <a:off x="226000" y="249151"/>
            <a:ext cx="9296225" cy="5620825"/>
          </a:xfrm>
          <a:prstGeom prst="rect">
            <a:avLst/>
          </a:prstGeom>
          <a:noFill/>
          <a:ln>
            <a:noFill/>
          </a:ln>
        </p:spPr>
      </p:pic>
      <p:pic>
        <p:nvPicPr>
          <p:cNvPr id="255" name="Google Shape;255;p21"/>
          <p:cNvPicPr preferRelativeResize="0"/>
          <p:nvPr/>
        </p:nvPicPr>
        <p:blipFill>
          <a:blip r:embed="rId4">
            <a:alphaModFix/>
          </a:blip>
          <a:stretch>
            <a:fillRect/>
          </a:stretch>
        </p:blipFill>
        <p:spPr>
          <a:xfrm>
            <a:off x="9661725" y="3917202"/>
            <a:ext cx="8463600" cy="6102450"/>
          </a:xfrm>
          <a:prstGeom prst="rect">
            <a:avLst/>
          </a:prstGeom>
          <a:noFill/>
          <a:ln>
            <a:noFill/>
          </a:ln>
        </p:spPr>
      </p:pic>
      <p:sp>
        <p:nvSpPr>
          <p:cNvPr id="256" name="Google Shape;256;p21"/>
          <p:cNvSpPr txBox="1"/>
          <p:nvPr/>
        </p:nvSpPr>
        <p:spPr>
          <a:xfrm>
            <a:off x="10710625" y="1630500"/>
            <a:ext cx="6793500" cy="156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3000">
                <a:solidFill>
                  <a:schemeClr val="lt1"/>
                </a:solidFill>
              </a:rPr>
              <a:t>1-Star Reviews:</a:t>
            </a:r>
            <a:r>
              <a:rPr lang="en-US" sz="3000">
                <a:solidFill>
                  <a:schemeClr val="lt1"/>
                </a:solidFill>
              </a:rPr>
              <a:t> </a:t>
            </a:r>
            <a:r>
              <a:rPr lang="en-US" sz="3000">
                <a:solidFill>
                  <a:schemeClr val="lt1"/>
                </a:solidFill>
              </a:rPr>
              <a:t>reveal complaints about food, service, delays, and overall experience.</a:t>
            </a:r>
            <a:endParaRPr sz="3000">
              <a:solidFill>
                <a:schemeClr val="lt1"/>
              </a:solidFill>
            </a:endParaRPr>
          </a:p>
        </p:txBody>
      </p:sp>
      <p:sp>
        <p:nvSpPr>
          <p:cNvPr id="257" name="Google Shape;257;p21"/>
          <p:cNvSpPr txBox="1"/>
          <p:nvPr/>
        </p:nvSpPr>
        <p:spPr>
          <a:xfrm>
            <a:off x="1087188" y="6788475"/>
            <a:ext cx="69696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3000">
                <a:solidFill>
                  <a:schemeClr val="lt1"/>
                </a:solidFill>
              </a:rPr>
              <a:t>5-Star Reviews:</a:t>
            </a:r>
            <a:r>
              <a:rPr lang="en-US" sz="3000">
                <a:solidFill>
                  <a:schemeClr val="lt1"/>
                </a:solidFill>
              </a:rPr>
              <a:t> highlight praise for "food," "great," "delicious," "service," and "good," reflecting excellent dining experiences.</a:t>
            </a:r>
            <a:endParaRPr sz="30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